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 id="2147483744" r:id="rId2"/>
  </p:sldMasterIdLst>
  <p:notesMasterIdLst>
    <p:notesMasterId r:id="rId75"/>
  </p:notesMasterIdLst>
  <p:sldIdLst>
    <p:sldId id="288" r:id="rId3"/>
    <p:sldId id="289" r:id="rId4"/>
    <p:sldId id="290" r:id="rId5"/>
    <p:sldId id="292" r:id="rId6"/>
    <p:sldId id="293" r:id="rId7"/>
    <p:sldId id="295" r:id="rId8"/>
    <p:sldId id="296" r:id="rId9"/>
    <p:sldId id="297" r:id="rId10"/>
    <p:sldId id="298" r:id="rId11"/>
    <p:sldId id="299" r:id="rId12"/>
    <p:sldId id="300" r:id="rId13"/>
    <p:sldId id="301" r:id="rId14"/>
    <p:sldId id="302" r:id="rId15"/>
    <p:sldId id="303" r:id="rId16"/>
    <p:sldId id="304"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30" r:id="rId42"/>
    <p:sldId id="331" r:id="rId43"/>
    <p:sldId id="332" r:id="rId44"/>
    <p:sldId id="286" r:id="rId45"/>
    <p:sldId id="257" r:id="rId46"/>
    <p:sldId id="258" r:id="rId47"/>
    <p:sldId id="259" r:id="rId48"/>
    <p:sldId id="260" r:id="rId49"/>
    <p:sldId id="261" r:id="rId50"/>
    <p:sldId id="262" r:id="rId51"/>
    <p:sldId id="285" r:id="rId52"/>
    <p:sldId id="264" r:id="rId53"/>
    <p:sldId id="265" r:id="rId54"/>
    <p:sldId id="267" r:id="rId55"/>
    <p:sldId id="268" r:id="rId56"/>
    <p:sldId id="269" r:id="rId57"/>
    <p:sldId id="266" r:id="rId58"/>
    <p:sldId id="270" r:id="rId59"/>
    <p:sldId id="271" r:id="rId60"/>
    <p:sldId id="272" r:id="rId61"/>
    <p:sldId id="273" r:id="rId62"/>
    <p:sldId id="274" r:id="rId63"/>
    <p:sldId id="275" r:id="rId64"/>
    <p:sldId id="276" r:id="rId65"/>
    <p:sldId id="278" r:id="rId66"/>
    <p:sldId id="279" r:id="rId67"/>
    <p:sldId id="280" r:id="rId68"/>
    <p:sldId id="277" r:id="rId69"/>
    <p:sldId id="281" r:id="rId70"/>
    <p:sldId id="282" r:id="rId71"/>
    <p:sldId id="283" r:id="rId72"/>
    <p:sldId id="284" r:id="rId73"/>
    <p:sldId id="287" r:id="rId7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3" d="100"/>
          <a:sy n="73" d="100"/>
        </p:scale>
        <p:origin x="-129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AF24E62-7CED-476A-9E3F-FED7B2696C08}" type="datetimeFigureOut">
              <a:rPr lang="ar-IQ" smtClean="0"/>
              <a:t>05/06/1443</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2584021-C1C0-4A14-B1BA-9F845BEB2D2C}" type="slidenum">
              <a:rPr lang="ar-IQ" smtClean="0"/>
              <a:t>‹#›</a:t>
            </a:fld>
            <a:endParaRPr lang="ar-IQ"/>
          </a:p>
        </p:txBody>
      </p:sp>
    </p:spTree>
    <p:extLst>
      <p:ext uri="{BB962C8B-B14F-4D97-AF65-F5344CB8AC3E}">
        <p14:creationId xmlns:p14="http://schemas.microsoft.com/office/powerpoint/2010/main" val="34428315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EG" altLang="ar-IQ"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fld id="{177CB3FF-1D03-4522-BEE4-C4483A5039E7}" type="slidenum">
              <a:rPr lang="en-US" altLang="ar-IQ">
                <a:solidFill>
                  <a:prstClr val="black"/>
                </a:solidFill>
              </a:rPr>
              <a:pPr/>
              <a:t>2</a:t>
            </a:fld>
            <a:endParaRPr lang="en-US" altLang="ar-IQ">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EG" altLang="ar-IQ"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fld id="{0212C196-F8EF-412C-96AE-019FBBF73F99}" type="slidenum">
              <a:rPr lang="en-US" altLang="ar-IQ">
                <a:solidFill>
                  <a:prstClr val="black"/>
                </a:solidFill>
              </a:rPr>
              <a:pPr/>
              <a:t>21</a:t>
            </a:fld>
            <a:endParaRPr lang="en-US" altLang="ar-IQ">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EG" altLang="ar-IQ"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fld id="{391C3F7D-55A9-400E-BAC8-73ACCFF154A1}" type="slidenum">
              <a:rPr lang="en-US" altLang="ar-IQ">
                <a:solidFill>
                  <a:prstClr val="black"/>
                </a:solidFill>
              </a:rPr>
              <a:pPr/>
              <a:t>22</a:t>
            </a:fld>
            <a:endParaRPr lang="en-US" altLang="ar-IQ">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EG" altLang="ar-IQ"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fld id="{DE09B493-B500-43F2-BB49-9F5D469B5B82}" type="slidenum">
              <a:rPr lang="en-US" altLang="ar-IQ">
                <a:solidFill>
                  <a:prstClr val="black"/>
                </a:solidFill>
              </a:rPr>
              <a:pPr/>
              <a:t>23</a:t>
            </a:fld>
            <a:endParaRPr lang="en-US" altLang="ar-IQ">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EG" altLang="ar-IQ"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fld id="{0E552FA7-AE64-48D9-A1C0-6EAE7810BE63}" type="slidenum">
              <a:rPr lang="en-US" altLang="ar-IQ">
                <a:solidFill>
                  <a:prstClr val="black"/>
                </a:solidFill>
              </a:rPr>
              <a:pPr/>
              <a:t>25</a:t>
            </a:fld>
            <a:endParaRPr lang="en-US" altLang="ar-IQ">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EG" altLang="ar-IQ"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fld id="{57C4F1A5-26F5-4AB1-9F70-4BC45FE7080A}" type="slidenum">
              <a:rPr lang="en-US" altLang="ar-IQ">
                <a:solidFill>
                  <a:prstClr val="black"/>
                </a:solidFill>
              </a:rPr>
              <a:pPr/>
              <a:t>31</a:t>
            </a:fld>
            <a:endParaRPr lang="en-US" altLang="ar-IQ">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EG" altLang="ar-IQ"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fld id="{213D11E1-3077-477F-90B7-EB0BBA204746}" type="slidenum">
              <a:rPr lang="en-US" altLang="ar-IQ">
                <a:solidFill>
                  <a:prstClr val="black"/>
                </a:solidFill>
              </a:rPr>
              <a:pPr/>
              <a:t>33</a:t>
            </a:fld>
            <a:endParaRPr lang="en-US" altLang="ar-IQ">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EG" altLang="ar-IQ"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fld id="{9C9D6414-D96E-440C-A948-6FBA607043D4}" type="slidenum">
              <a:rPr lang="en-US" altLang="ar-IQ">
                <a:solidFill>
                  <a:prstClr val="black"/>
                </a:solidFill>
              </a:rPr>
              <a:pPr/>
              <a:t>35</a:t>
            </a:fld>
            <a:endParaRPr lang="en-US" altLang="ar-IQ">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EG" altLang="ar-IQ"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fld id="{668BEE2F-D505-47FD-B672-83733E7985D5}" type="slidenum">
              <a:rPr lang="en-US" altLang="ar-IQ">
                <a:solidFill>
                  <a:prstClr val="black"/>
                </a:solidFill>
              </a:rPr>
              <a:pPr/>
              <a:t>36</a:t>
            </a:fld>
            <a:endParaRPr lang="en-US" altLang="ar-IQ">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EG" altLang="ar-IQ"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fld id="{A82E8034-D9F4-48C1-90C5-8C6A4DB817C1}" type="slidenum">
              <a:rPr lang="en-US" altLang="ar-IQ">
                <a:solidFill>
                  <a:prstClr val="black"/>
                </a:solidFill>
              </a:rPr>
              <a:pPr/>
              <a:t>37</a:t>
            </a:fld>
            <a:endParaRPr lang="en-US" altLang="ar-IQ">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EG" altLang="ar-IQ"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fld id="{88CE70DB-C952-4757-84CF-529B5C323BFF}" type="slidenum">
              <a:rPr lang="en-US" altLang="ar-IQ">
                <a:solidFill>
                  <a:prstClr val="black"/>
                </a:solidFill>
              </a:rPr>
              <a:pPr/>
              <a:t>39</a:t>
            </a:fld>
            <a:endParaRPr lang="en-US" altLang="ar-IQ">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EG" altLang="ar-IQ"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fld id="{533D43D5-7AA2-4846-A895-E02E7612087E}" type="slidenum">
              <a:rPr lang="en-US" altLang="ar-IQ">
                <a:solidFill>
                  <a:prstClr val="black"/>
                </a:solidFill>
              </a:rPr>
              <a:pPr/>
              <a:t>4</a:t>
            </a:fld>
            <a:endParaRPr lang="en-US" altLang="ar-IQ">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EG" altLang="ar-IQ"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fld id="{19F35840-023F-436A-9150-B2678E93308E}" type="slidenum">
              <a:rPr lang="en-US" altLang="ar-IQ">
                <a:solidFill>
                  <a:prstClr val="black"/>
                </a:solidFill>
              </a:rPr>
              <a:pPr/>
              <a:t>40</a:t>
            </a:fld>
            <a:endParaRPr lang="en-US" altLang="ar-IQ">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EG" altLang="ar-IQ"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fld id="{DCE9BC75-EA5D-4FCA-A7B3-CDCA03762817}" type="slidenum">
              <a:rPr lang="en-US" altLang="ar-IQ">
                <a:solidFill>
                  <a:prstClr val="black"/>
                </a:solidFill>
              </a:rPr>
              <a:pPr/>
              <a:t>42</a:t>
            </a:fld>
            <a:endParaRPr lang="en-US" altLang="ar-IQ">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22584021-C1C0-4A14-B1BA-9F845BEB2D2C}" type="slidenum">
              <a:rPr lang="ar-IQ" smtClean="0"/>
              <a:t>60</a:t>
            </a:fld>
            <a:endParaRPr lang="ar-IQ"/>
          </a:p>
        </p:txBody>
      </p:sp>
    </p:spTree>
    <p:extLst>
      <p:ext uri="{BB962C8B-B14F-4D97-AF65-F5344CB8AC3E}">
        <p14:creationId xmlns:p14="http://schemas.microsoft.com/office/powerpoint/2010/main" val="1404569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EG" altLang="ar-IQ"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fld id="{00F2B71B-B896-4D55-BD66-447E5E2770FB}" type="slidenum">
              <a:rPr lang="en-US" altLang="ar-IQ">
                <a:solidFill>
                  <a:prstClr val="black"/>
                </a:solidFill>
              </a:rPr>
              <a:pPr/>
              <a:t>6</a:t>
            </a:fld>
            <a:endParaRPr lang="en-US" altLang="ar-IQ">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EG" altLang="ar-IQ"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fld id="{98A46C57-86A9-4C95-AF09-674640EF4073}" type="slidenum">
              <a:rPr lang="en-US" altLang="ar-IQ">
                <a:solidFill>
                  <a:prstClr val="black"/>
                </a:solidFill>
              </a:rPr>
              <a:pPr/>
              <a:t>12</a:t>
            </a:fld>
            <a:endParaRPr lang="en-US" altLang="ar-IQ">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EG" altLang="ar-IQ"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fld id="{34673CD0-30BA-46AF-8825-A4CC3B24CF20}" type="slidenum">
              <a:rPr lang="en-US" altLang="ar-IQ">
                <a:solidFill>
                  <a:prstClr val="black"/>
                </a:solidFill>
              </a:rPr>
              <a:pPr/>
              <a:t>13</a:t>
            </a:fld>
            <a:endParaRPr lang="en-US" altLang="ar-IQ">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EG" altLang="ar-IQ"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fld id="{A430C685-F6CF-43D6-9654-465904EFBC3B}" type="slidenum">
              <a:rPr lang="en-US" altLang="ar-IQ">
                <a:solidFill>
                  <a:prstClr val="black"/>
                </a:solidFill>
              </a:rPr>
              <a:pPr/>
              <a:t>14</a:t>
            </a:fld>
            <a:endParaRPr lang="en-US" altLang="ar-IQ">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EG" altLang="ar-IQ"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fld id="{47DCFF56-DC6A-4657-BAE7-2DEE6A32A1FD}" type="slidenum">
              <a:rPr lang="en-US" altLang="ar-IQ">
                <a:solidFill>
                  <a:prstClr val="black"/>
                </a:solidFill>
              </a:rPr>
              <a:pPr/>
              <a:t>16</a:t>
            </a:fld>
            <a:endParaRPr lang="en-US" altLang="ar-IQ">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EG" altLang="ar-IQ"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fld id="{1354BD7A-B80D-40D2-ABB6-F1AF0B39D17D}" type="slidenum">
              <a:rPr lang="en-US" altLang="ar-IQ">
                <a:solidFill>
                  <a:prstClr val="black"/>
                </a:solidFill>
              </a:rPr>
              <a:pPr/>
              <a:t>18</a:t>
            </a:fld>
            <a:endParaRPr lang="en-US" altLang="ar-IQ">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EG" altLang="ar-IQ"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fld id="{17ABB625-8C19-4002-9A44-29BDF1BCFF68}" type="slidenum">
              <a:rPr lang="en-US" altLang="ar-IQ">
                <a:solidFill>
                  <a:prstClr val="black"/>
                </a:solidFill>
              </a:rPr>
              <a:pPr/>
              <a:t>19</a:t>
            </a:fld>
            <a:endParaRPr lang="en-US" altLang="ar-IQ">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pPr>
              <a:defRPr/>
            </a:pPr>
            <a:endParaRPr lang="en-US">
              <a:solidFill>
                <a:prstClr val="black">
                  <a:lumMod val="50000"/>
                  <a:lumOff val="50000"/>
                </a:prstClr>
              </a:solidFill>
            </a:endParaRPr>
          </a:p>
        </p:txBody>
      </p:sp>
      <p:sp>
        <p:nvSpPr>
          <p:cNvPr id="20" name="عنصر نائب للتذييل 19"/>
          <p:cNvSpPr>
            <a:spLocks noGrp="1"/>
          </p:cNvSpPr>
          <p:nvPr>
            <p:ph type="ftr" sz="quarter" idx="11"/>
          </p:nvPr>
        </p:nvSpPr>
        <p:spPr/>
        <p:txBody>
          <a:bodyPr/>
          <a:lstStyle>
            <a:extLst/>
          </a:lstStyle>
          <a:p>
            <a:pPr>
              <a:defRPr/>
            </a:pPr>
            <a:endParaRPr lang="en-US">
              <a:solidFill>
                <a:prstClr val="black">
                  <a:lumMod val="50000"/>
                  <a:lumOff val="50000"/>
                </a:prstClr>
              </a:solidFill>
            </a:endParaRPr>
          </a:p>
        </p:txBody>
      </p:sp>
      <p:sp>
        <p:nvSpPr>
          <p:cNvPr id="10" name="عنصر نائب لرقم الشريحة 9"/>
          <p:cNvSpPr>
            <a:spLocks noGrp="1"/>
          </p:cNvSpPr>
          <p:nvPr>
            <p:ph type="sldNum" sz="quarter" idx="12"/>
          </p:nvPr>
        </p:nvSpPr>
        <p:spPr/>
        <p:txBody>
          <a:bodyPr/>
          <a:lstStyle>
            <a:extLst/>
          </a:lstStyle>
          <a:p>
            <a:pPr>
              <a:defRPr/>
            </a:pPr>
            <a:fld id="{059215F3-833A-4F00-8362-07E1A0519B94}" type="slidenum">
              <a:rPr lang="en-US" smtClean="0">
                <a:solidFill>
                  <a:prstClr val="black">
                    <a:lumMod val="50000"/>
                    <a:lumOff val="50000"/>
                  </a:prstClr>
                </a:solidFill>
              </a:rPr>
              <a:pPr>
                <a:defRPr/>
              </a:pPr>
              <a:t>‹#›</a:t>
            </a:fld>
            <a:endParaRPr lang="en-US">
              <a:solidFill>
                <a:prstClr val="black">
                  <a:lumMod val="50000"/>
                  <a:lumOff val="50000"/>
                </a:prstClr>
              </a:solidFill>
            </a:endParaRPr>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pPr>
              <a:defRPr/>
            </a:pPr>
            <a:endParaRPr lang="en-US">
              <a:solidFill>
                <a:prstClr val="black">
                  <a:lumMod val="50000"/>
                  <a:lumOff val="50000"/>
                </a:prstClr>
              </a:solidFill>
            </a:endParaRPr>
          </a:p>
        </p:txBody>
      </p:sp>
      <p:sp>
        <p:nvSpPr>
          <p:cNvPr id="5" name="عنصر نائب للتذييل 4"/>
          <p:cNvSpPr>
            <a:spLocks noGrp="1"/>
          </p:cNvSpPr>
          <p:nvPr>
            <p:ph type="ftr" sz="quarter" idx="11"/>
          </p:nvPr>
        </p:nvSpPr>
        <p:spPr/>
        <p:txBody>
          <a:bodyPr/>
          <a:lstStyle>
            <a:extLst/>
          </a:lstStyle>
          <a:p>
            <a:pPr>
              <a:defRPr/>
            </a:pPr>
            <a:endParaRPr lang="en-US">
              <a:solidFill>
                <a:prstClr val="black">
                  <a:lumMod val="50000"/>
                  <a:lumOff val="50000"/>
                </a:prstClr>
              </a:solidFill>
            </a:endParaRPr>
          </a:p>
        </p:txBody>
      </p:sp>
      <p:sp>
        <p:nvSpPr>
          <p:cNvPr id="6" name="عنصر نائب لرقم الشريحة 5"/>
          <p:cNvSpPr>
            <a:spLocks noGrp="1"/>
          </p:cNvSpPr>
          <p:nvPr>
            <p:ph type="sldNum" sz="quarter" idx="12"/>
          </p:nvPr>
        </p:nvSpPr>
        <p:spPr/>
        <p:txBody>
          <a:bodyPr/>
          <a:lstStyle>
            <a:extLst/>
          </a:lstStyle>
          <a:p>
            <a:pPr>
              <a:defRPr/>
            </a:pPr>
            <a:fld id="{F7C11B4A-2501-4FFD-A7DD-150A2AF272D4}" type="slidenum">
              <a:rPr lang="en-US" smtClean="0">
                <a:solidFill>
                  <a:prstClr val="black">
                    <a:lumMod val="50000"/>
                    <a:lumOff val="50000"/>
                  </a:prstClr>
                </a:solidFill>
              </a:rPr>
              <a:pPr>
                <a:defRPr/>
              </a:pPr>
              <a:t>‹#›</a:t>
            </a:fld>
            <a:endParaRPr lang="en-US">
              <a:solidFill>
                <a:prstClr val="black">
                  <a:lumMod val="50000"/>
                  <a:lumOff val="50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pPr>
              <a:defRPr/>
            </a:pPr>
            <a:endParaRPr lang="en-US">
              <a:solidFill>
                <a:prstClr val="black">
                  <a:lumMod val="50000"/>
                  <a:lumOff val="50000"/>
                </a:prstClr>
              </a:solidFill>
            </a:endParaRPr>
          </a:p>
        </p:txBody>
      </p:sp>
      <p:sp>
        <p:nvSpPr>
          <p:cNvPr id="5" name="عنصر نائب للتذييل 4"/>
          <p:cNvSpPr>
            <a:spLocks noGrp="1"/>
          </p:cNvSpPr>
          <p:nvPr>
            <p:ph type="ftr" sz="quarter" idx="11"/>
          </p:nvPr>
        </p:nvSpPr>
        <p:spPr/>
        <p:txBody>
          <a:bodyPr/>
          <a:lstStyle>
            <a:extLst/>
          </a:lstStyle>
          <a:p>
            <a:pPr>
              <a:defRPr/>
            </a:pPr>
            <a:endParaRPr lang="en-US">
              <a:solidFill>
                <a:prstClr val="black">
                  <a:lumMod val="50000"/>
                  <a:lumOff val="50000"/>
                </a:prstClr>
              </a:solidFill>
            </a:endParaRPr>
          </a:p>
        </p:txBody>
      </p:sp>
      <p:sp>
        <p:nvSpPr>
          <p:cNvPr id="6" name="عنصر نائب لرقم الشريحة 5"/>
          <p:cNvSpPr>
            <a:spLocks noGrp="1"/>
          </p:cNvSpPr>
          <p:nvPr>
            <p:ph type="sldNum" sz="quarter" idx="12"/>
          </p:nvPr>
        </p:nvSpPr>
        <p:spPr/>
        <p:txBody>
          <a:bodyPr/>
          <a:lstStyle>
            <a:extLst/>
          </a:lstStyle>
          <a:p>
            <a:pPr>
              <a:defRPr/>
            </a:pPr>
            <a:fld id="{55A359D1-3762-4B22-B8DF-39FF74BD281A}" type="slidenum">
              <a:rPr lang="en-US" smtClean="0">
                <a:solidFill>
                  <a:prstClr val="black">
                    <a:lumMod val="50000"/>
                    <a:lumOff val="50000"/>
                  </a:prstClr>
                </a:solidFill>
              </a:rPr>
              <a:pPr>
                <a:defRPr/>
              </a:pPr>
              <a:t>‹#›</a:t>
            </a:fld>
            <a:endParaRPr lang="en-US">
              <a:solidFill>
                <a:prstClr val="black">
                  <a:lumMod val="50000"/>
                  <a:lumOff val="50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9F6C6181-63A6-42B3-A294-EB9281FBB1CD}" type="datetimeFigureOut">
              <a:rPr lang="ar-IQ" smtClean="0"/>
              <a:t>05/06/1443</a:t>
            </a:fld>
            <a:endParaRPr lang="ar-IQ"/>
          </a:p>
        </p:txBody>
      </p:sp>
      <p:sp>
        <p:nvSpPr>
          <p:cNvPr id="20" name="عنصر نائب للتذييل 19"/>
          <p:cNvSpPr>
            <a:spLocks noGrp="1"/>
          </p:cNvSpPr>
          <p:nvPr>
            <p:ph type="ftr" sz="quarter" idx="11"/>
          </p:nvPr>
        </p:nvSpPr>
        <p:spPr/>
        <p:txBody>
          <a:bodyPr/>
          <a:lstStyle>
            <a:extLst/>
          </a:lstStyle>
          <a:p>
            <a:endParaRPr lang="ar-IQ"/>
          </a:p>
        </p:txBody>
      </p:sp>
      <p:sp>
        <p:nvSpPr>
          <p:cNvPr id="10" name="عنصر نائب لرقم الشريحة 9"/>
          <p:cNvSpPr>
            <a:spLocks noGrp="1"/>
          </p:cNvSpPr>
          <p:nvPr>
            <p:ph type="sldNum" sz="quarter" idx="12"/>
          </p:nvPr>
        </p:nvSpPr>
        <p:spPr/>
        <p:txBody>
          <a:bodyPr/>
          <a:lstStyle>
            <a:extLst/>
          </a:lstStyle>
          <a:p>
            <a:fld id="{B818E4E3-C85B-4B8A-B4B8-7A38DC749837}" type="slidenum">
              <a:rPr lang="ar-IQ" smtClean="0"/>
              <a:t>‹#›</a:t>
            </a:fld>
            <a:endParaRPr lang="ar-IQ"/>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9F6C6181-63A6-42B3-A294-EB9281FBB1CD}" type="datetimeFigureOut">
              <a:rPr lang="ar-IQ" smtClean="0"/>
              <a:t>05/06/1443</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B818E4E3-C85B-4B8A-B4B8-7A38DC749837}" type="slidenum">
              <a:rPr lang="ar-IQ" smtClean="0"/>
              <a:t>‹#›</a:t>
            </a:fld>
            <a:endParaRPr lang="ar-IQ"/>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9F6C6181-63A6-42B3-A294-EB9281FBB1CD}" type="datetimeFigureOut">
              <a:rPr lang="ar-IQ" smtClean="0"/>
              <a:t>05/06/1443</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B818E4E3-C85B-4B8A-B4B8-7A38DC749837}" type="slidenum">
              <a:rPr lang="ar-IQ" smtClean="0"/>
              <a:t>‹#›</a:t>
            </a:fld>
            <a:endParaRPr lang="ar-IQ"/>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9F6C6181-63A6-42B3-A294-EB9281FBB1CD}" type="datetimeFigureOut">
              <a:rPr lang="ar-IQ" smtClean="0"/>
              <a:t>05/06/1443</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p:txBody>
          <a:bodyPr/>
          <a:lstStyle>
            <a:extLst/>
          </a:lstStyle>
          <a:p>
            <a:fld id="{B818E4E3-C85B-4B8A-B4B8-7A38DC749837}" type="slidenum">
              <a:rPr lang="ar-IQ" smtClean="0"/>
              <a:t>‹#›</a:t>
            </a:fld>
            <a:endParaRPr lang="ar-IQ"/>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9F6C6181-63A6-42B3-A294-EB9281FBB1CD}" type="datetimeFigureOut">
              <a:rPr lang="ar-IQ" smtClean="0"/>
              <a:t>05/06/1443</a:t>
            </a:fld>
            <a:endParaRPr lang="ar-IQ"/>
          </a:p>
        </p:txBody>
      </p:sp>
      <p:sp>
        <p:nvSpPr>
          <p:cNvPr id="8" name="عنصر نائب للتذييل 7"/>
          <p:cNvSpPr>
            <a:spLocks noGrp="1"/>
          </p:cNvSpPr>
          <p:nvPr>
            <p:ph type="ftr" sz="quarter" idx="11"/>
          </p:nvPr>
        </p:nvSpPr>
        <p:spPr/>
        <p:txBody>
          <a:bodyPr/>
          <a:lstStyle>
            <a:extLst/>
          </a:lstStyle>
          <a:p>
            <a:endParaRPr lang="ar-IQ"/>
          </a:p>
        </p:txBody>
      </p:sp>
      <p:sp>
        <p:nvSpPr>
          <p:cNvPr id="9" name="عنصر نائب لرقم الشريحة 8"/>
          <p:cNvSpPr>
            <a:spLocks noGrp="1"/>
          </p:cNvSpPr>
          <p:nvPr>
            <p:ph type="sldNum" sz="quarter" idx="12"/>
          </p:nvPr>
        </p:nvSpPr>
        <p:spPr/>
        <p:txBody>
          <a:bodyPr/>
          <a:lstStyle>
            <a:extLst/>
          </a:lstStyle>
          <a:p>
            <a:fld id="{B818E4E3-C85B-4B8A-B4B8-7A38DC749837}" type="slidenum">
              <a:rPr lang="ar-IQ" smtClean="0"/>
              <a:t>‹#›</a:t>
            </a:fld>
            <a:endParaRPr lang="ar-IQ"/>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9F6C6181-63A6-42B3-A294-EB9281FBB1CD}" type="datetimeFigureOut">
              <a:rPr lang="ar-IQ" smtClean="0"/>
              <a:t>05/06/1443</a:t>
            </a:fld>
            <a:endParaRPr lang="ar-IQ"/>
          </a:p>
        </p:txBody>
      </p:sp>
      <p:sp>
        <p:nvSpPr>
          <p:cNvPr id="4" name="عنصر نائب للتذييل 3"/>
          <p:cNvSpPr>
            <a:spLocks noGrp="1"/>
          </p:cNvSpPr>
          <p:nvPr>
            <p:ph type="ftr" sz="quarter" idx="11"/>
          </p:nvPr>
        </p:nvSpPr>
        <p:spPr/>
        <p:txBody>
          <a:bodyPr/>
          <a:lstStyle>
            <a:extLst/>
          </a:lstStyle>
          <a:p>
            <a:endParaRPr lang="ar-IQ"/>
          </a:p>
        </p:txBody>
      </p:sp>
      <p:sp>
        <p:nvSpPr>
          <p:cNvPr id="5" name="عنصر نائب لرقم الشريحة 4"/>
          <p:cNvSpPr>
            <a:spLocks noGrp="1"/>
          </p:cNvSpPr>
          <p:nvPr>
            <p:ph type="sldNum" sz="quarter" idx="12"/>
          </p:nvPr>
        </p:nvSpPr>
        <p:spPr/>
        <p:txBody>
          <a:bodyPr/>
          <a:lstStyle>
            <a:extLst/>
          </a:lstStyle>
          <a:p>
            <a:fld id="{B818E4E3-C85B-4B8A-B4B8-7A38DC749837}" type="slidenum">
              <a:rPr lang="ar-IQ" smtClean="0"/>
              <a:t>‹#›</a:t>
            </a:fld>
            <a:endParaRPr lang="ar-IQ"/>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9F6C6181-63A6-42B3-A294-EB9281FBB1CD}" type="datetimeFigureOut">
              <a:rPr lang="ar-IQ" smtClean="0"/>
              <a:t>05/06/1443</a:t>
            </a:fld>
            <a:endParaRPr lang="ar-IQ"/>
          </a:p>
        </p:txBody>
      </p:sp>
      <p:sp>
        <p:nvSpPr>
          <p:cNvPr id="3" name="عنصر نائب للتذييل 2"/>
          <p:cNvSpPr>
            <a:spLocks noGrp="1"/>
          </p:cNvSpPr>
          <p:nvPr>
            <p:ph type="ftr" sz="quarter" idx="11"/>
          </p:nvPr>
        </p:nvSpPr>
        <p:spPr/>
        <p:txBody>
          <a:bodyPr/>
          <a:lstStyle>
            <a:extLst/>
          </a:lstStyle>
          <a:p>
            <a:endParaRPr lang="ar-IQ"/>
          </a:p>
        </p:txBody>
      </p:sp>
      <p:sp>
        <p:nvSpPr>
          <p:cNvPr id="4" name="عنصر نائب لرقم الشريحة 3"/>
          <p:cNvSpPr>
            <a:spLocks noGrp="1"/>
          </p:cNvSpPr>
          <p:nvPr>
            <p:ph type="sldNum" sz="quarter" idx="12"/>
          </p:nvPr>
        </p:nvSpPr>
        <p:spPr/>
        <p:txBody>
          <a:bodyPr/>
          <a:lstStyle>
            <a:extLst/>
          </a:lstStyle>
          <a:p>
            <a:fld id="{B818E4E3-C85B-4B8A-B4B8-7A38DC749837}" type="slidenum">
              <a:rPr lang="ar-IQ" smtClean="0"/>
              <a:t>‹#›</a:t>
            </a:fld>
            <a:endParaRPr lang="ar-IQ"/>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9F6C6181-63A6-42B3-A294-EB9281FBB1CD}" type="datetimeFigureOut">
              <a:rPr lang="ar-IQ" smtClean="0"/>
              <a:t>05/06/1443</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p:txBody>
          <a:bodyPr/>
          <a:lstStyle>
            <a:extLst/>
          </a:lstStyle>
          <a:p>
            <a:fld id="{B818E4E3-C85B-4B8A-B4B8-7A38DC749837}"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pPr>
              <a:defRPr/>
            </a:pPr>
            <a:endParaRPr lang="en-US">
              <a:solidFill>
                <a:prstClr val="black">
                  <a:lumMod val="50000"/>
                  <a:lumOff val="50000"/>
                </a:prstClr>
              </a:solidFill>
            </a:endParaRPr>
          </a:p>
        </p:txBody>
      </p:sp>
      <p:sp>
        <p:nvSpPr>
          <p:cNvPr id="5" name="عنصر نائب للتذييل 4"/>
          <p:cNvSpPr>
            <a:spLocks noGrp="1"/>
          </p:cNvSpPr>
          <p:nvPr>
            <p:ph type="ftr" sz="quarter" idx="11"/>
          </p:nvPr>
        </p:nvSpPr>
        <p:spPr/>
        <p:txBody>
          <a:bodyPr/>
          <a:lstStyle>
            <a:extLst/>
          </a:lstStyle>
          <a:p>
            <a:pPr>
              <a:defRPr/>
            </a:pPr>
            <a:endParaRPr lang="en-US">
              <a:solidFill>
                <a:prstClr val="black">
                  <a:lumMod val="50000"/>
                  <a:lumOff val="50000"/>
                </a:prstClr>
              </a:solidFill>
            </a:endParaRPr>
          </a:p>
        </p:txBody>
      </p:sp>
      <p:sp>
        <p:nvSpPr>
          <p:cNvPr id="6" name="عنصر نائب لرقم الشريحة 5"/>
          <p:cNvSpPr>
            <a:spLocks noGrp="1"/>
          </p:cNvSpPr>
          <p:nvPr>
            <p:ph type="sldNum" sz="quarter" idx="12"/>
          </p:nvPr>
        </p:nvSpPr>
        <p:spPr/>
        <p:txBody>
          <a:bodyPr/>
          <a:lstStyle>
            <a:extLst/>
          </a:lstStyle>
          <a:p>
            <a:pPr>
              <a:defRPr/>
            </a:pPr>
            <a:fld id="{4417EAD7-8054-4F14-9819-7416F8E9FBD5}" type="slidenum">
              <a:rPr lang="en-US" smtClean="0">
                <a:solidFill>
                  <a:prstClr val="black">
                    <a:lumMod val="50000"/>
                    <a:lumOff val="50000"/>
                  </a:prstClr>
                </a:solidFill>
              </a:rPr>
              <a:pPr>
                <a:defRPr/>
              </a:pPr>
              <a:t>‹#›</a:t>
            </a:fld>
            <a:endParaRPr lang="en-US">
              <a:solidFill>
                <a:prstClr val="black">
                  <a:lumMod val="50000"/>
                  <a:lumOff val="50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9F6C6181-63A6-42B3-A294-EB9281FBB1CD}" type="datetimeFigureOut">
              <a:rPr lang="ar-IQ" smtClean="0"/>
              <a:t>05/06/1443</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p:txBody>
          <a:bodyPr/>
          <a:lstStyle>
            <a:extLst/>
          </a:lstStyle>
          <a:p>
            <a:fld id="{B818E4E3-C85B-4B8A-B4B8-7A38DC749837}" type="slidenum">
              <a:rPr lang="ar-IQ" smtClean="0"/>
              <a:t>‹#›</a:t>
            </a:fld>
            <a:endParaRPr lang="ar-IQ"/>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9F6C6181-63A6-42B3-A294-EB9281FBB1CD}" type="datetimeFigureOut">
              <a:rPr lang="ar-IQ" smtClean="0"/>
              <a:t>05/06/1443</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B818E4E3-C85B-4B8A-B4B8-7A38DC749837}" type="slidenum">
              <a:rPr lang="ar-IQ" smtClean="0"/>
              <a:t>‹#›</a:t>
            </a:fld>
            <a:endParaRPr lang="ar-IQ"/>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9F6C6181-63A6-42B3-A294-EB9281FBB1CD}" type="datetimeFigureOut">
              <a:rPr lang="ar-IQ" smtClean="0"/>
              <a:t>05/06/1443</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B818E4E3-C85B-4B8A-B4B8-7A38DC749837}"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pPr>
              <a:defRPr/>
            </a:pPr>
            <a:endParaRPr lang="en-US">
              <a:solidFill>
                <a:prstClr val="black">
                  <a:lumMod val="50000"/>
                  <a:lumOff val="50000"/>
                </a:prstClr>
              </a:solidFill>
            </a:endParaRPr>
          </a:p>
        </p:txBody>
      </p:sp>
      <p:sp>
        <p:nvSpPr>
          <p:cNvPr id="5" name="عنصر نائب للتذييل 4"/>
          <p:cNvSpPr>
            <a:spLocks noGrp="1"/>
          </p:cNvSpPr>
          <p:nvPr>
            <p:ph type="ftr" sz="quarter" idx="11"/>
          </p:nvPr>
        </p:nvSpPr>
        <p:spPr/>
        <p:txBody>
          <a:bodyPr/>
          <a:lstStyle>
            <a:extLst/>
          </a:lstStyle>
          <a:p>
            <a:pPr>
              <a:defRPr/>
            </a:pPr>
            <a:endParaRPr lang="en-US">
              <a:solidFill>
                <a:prstClr val="black">
                  <a:lumMod val="50000"/>
                  <a:lumOff val="50000"/>
                </a:prstClr>
              </a:solidFill>
            </a:endParaRPr>
          </a:p>
        </p:txBody>
      </p:sp>
      <p:sp>
        <p:nvSpPr>
          <p:cNvPr id="6" name="عنصر نائب لرقم الشريحة 5"/>
          <p:cNvSpPr>
            <a:spLocks noGrp="1"/>
          </p:cNvSpPr>
          <p:nvPr>
            <p:ph type="sldNum" sz="quarter" idx="12"/>
          </p:nvPr>
        </p:nvSpPr>
        <p:spPr/>
        <p:txBody>
          <a:bodyPr/>
          <a:lstStyle>
            <a:extLst/>
          </a:lstStyle>
          <a:p>
            <a:pPr>
              <a:defRPr/>
            </a:pPr>
            <a:fld id="{65B5F1A4-712F-4CAE-97BA-3C02FB9A8427}" type="slidenum">
              <a:rPr lang="en-US" smtClean="0">
                <a:solidFill>
                  <a:prstClr val="black">
                    <a:lumMod val="50000"/>
                    <a:lumOff val="50000"/>
                  </a:prstClr>
                </a:solidFill>
              </a:rPr>
              <a:pPr>
                <a:defRPr/>
              </a:pPr>
              <a:t>‹#›</a:t>
            </a:fld>
            <a:endParaRPr lang="en-US">
              <a:solidFill>
                <a:prstClr val="black">
                  <a:lumMod val="50000"/>
                  <a:lumOff val="50000"/>
                </a:prstClr>
              </a:solidFill>
            </a:endParaRPr>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pPr>
              <a:defRPr/>
            </a:pPr>
            <a:endParaRPr lang="en-US">
              <a:solidFill>
                <a:prstClr val="black">
                  <a:lumMod val="50000"/>
                  <a:lumOff val="50000"/>
                </a:prstClr>
              </a:solidFill>
            </a:endParaRPr>
          </a:p>
        </p:txBody>
      </p:sp>
      <p:sp>
        <p:nvSpPr>
          <p:cNvPr id="6" name="عنصر نائب للتذييل 5"/>
          <p:cNvSpPr>
            <a:spLocks noGrp="1"/>
          </p:cNvSpPr>
          <p:nvPr>
            <p:ph type="ftr" sz="quarter" idx="11"/>
          </p:nvPr>
        </p:nvSpPr>
        <p:spPr/>
        <p:txBody>
          <a:bodyPr/>
          <a:lstStyle>
            <a:extLst/>
          </a:lstStyle>
          <a:p>
            <a:pPr>
              <a:defRPr/>
            </a:pPr>
            <a:endParaRPr lang="en-US">
              <a:solidFill>
                <a:prstClr val="black">
                  <a:lumMod val="50000"/>
                  <a:lumOff val="50000"/>
                </a:prstClr>
              </a:solidFill>
            </a:endParaRPr>
          </a:p>
        </p:txBody>
      </p:sp>
      <p:sp>
        <p:nvSpPr>
          <p:cNvPr id="7" name="عنصر نائب لرقم الشريحة 6"/>
          <p:cNvSpPr>
            <a:spLocks noGrp="1"/>
          </p:cNvSpPr>
          <p:nvPr>
            <p:ph type="sldNum" sz="quarter" idx="12"/>
          </p:nvPr>
        </p:nvSpPr>
        <p:spPr/>
        <p:txBody>
          <a:bodyPr/>
          <a:lstStyle>
            <a:extLst/>
          </a:lstStyle>
          <a:p>
            <a:pPr>
              <a:defRPr/>
            </a:pPr>
            <a:fld id="{1012076D-7593-4A34-8013-626279B76D13}" type="slidenum">
              <a:rPr lang="en-US" smtClean="0">
                <a:solidFill>
                  <a:prstClr val="black">
                    <a:lumMod val="50000"/>
                    <a:lumOff val="50000"/>
                  </a:prstClr>
                </a:solidFill>
              </a:rPr>
              <a:pPr>
                <a:defRPr/>
              </a:pPr>
              <a:t>‹#›</a:t>
            </a:fld>
            <a:endParaRPr lang="en-US">
              <a:solidFill>
                <a:prstClr val="black">
                  <a:lumMod val="50000"/>
                  <a:lumOff val="50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pPr>
              <a:defRPr/>
            </a:pPr>
            <a:endParaRPr lang="en-US">
              <a:solidFill>
                <a:prstClr val="black">
                  <a:lumMod val="50000"/>
                  <a:lumOff val="50000"/>
                </a:prstClr>
              </a:solidFill>
            </a:endParaRPr>
          </a:p>
        </p:txBody>
      </p:sp>
      <p:sp>
        <p:nvSpPr>
          <p:cNvPr id="8" name="عنصر نائب للتذييل 7"/>
          <p:cNvSpPr>
            <a:spLocks noGrp="1"/>
          </p:cNvSpPr>
          <p:nvPr>
            <p:ph type="ftr" sz="quarter" idx="11"/>
          </p:nvPr>
        </p:nvSpPr>
        <p:spPr/>
        <p:txBody>
          <a:bodyPr/>
          <a:lstStyle>
            <a:extLst/>
          </a:lstStyle>
          <a:p>
            <a:pPr>
              <a:defRPr/>
            </a:pPr>
            <a:endParaRPr lang="en-US">
              <a:solidFill>
                <a:prstClr val="black">
                  <a:lumMod val="50000"/>
                  <a:lumOff val="50000"/>
                </a:prstClr>
              </a:solidFill>
            </a:endParaRPr>
          </a:p>
        </p:txBody>
      </p:sp>
      <p:sp>
        <p:nvSpPr>
          <p:cNvPr id="9" name="عنصر نائب لرقم الشريحة 8"/>
          <p:cNvSpPr>
            <a:spLocks noGrp="1"/>
          </p:cNvSpPr>
          <p:nvPr>
            <p:ph type="sldNum" sz="quarter" idx="12"/>
          </p:nvPr>
        </p:nvSpPr>
        <p:spPr/>
        <p:txBody>
          <a:bodyPr/>
          <a:lstStyle>
            <a:extLst/>
          </a:lstStyle>
          <a:p>
            <a:pPr>
              <a:defRPr/>
            </a:pPr>
            <a:fld id="{61D188E0-9DCA-4055-BE10-9126DF9435CC}" type="slidenum">
              <a:rPr lang="en-US" smtClean="0">
                <a:solidFill>
                  <a:prstClr val="black">
                    <a:lumMod val="50000"/>
                    <a:lumOff val="50000"/>
                  </a:prstClr>
                </a:solidFill>
              </a:rPr>
              <a:pPr>
                <a:defRPr/>
              </a:pPr>
              <a:t>‹#›</a:t>
            </a:fld>
            <a:endParaRPr lang="en-US">
              <a:solidFill>
                <a:prstClr val="black">
                  <a:lumMod val="50000"/>
                  <a:lumOff val="50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pPr>
              <a:defRPr/>
            </a:pPr>
            <a:endParaRPr lang="en-US">
              <a:solidFill>
                <a:prstClr val="black">
                  <a:lumMod val="50000"/>
                  <a:lumOff val="50000"/>
                </a:prstClr>
              </a:solidFill>
            </a:endParaRPr>
          </a:p>
        </p:txBody>
      </p:sp>
      <p:sp>
        <p:nvSpPr>
          <p:cNvPr id="4" name="عنصر نائب للتذييل 3"/>
          <p:cNvSpPr>
            <a:spLocks noGrp="1"/>
          </p:cNvSpPr>
          <p:nvPr>
            <p:ph type="ftr" sz="quarter" idx="11"/>
          </p:nvPr>
        </p:nvSpPr>
        <p:spPr/>
        <p:txBody>
          <a:bodyPr/>
          <a:lstStyle>
            <a:extLst/>
          </a:lstStyle>
          <a:p>
            <a:pPr>
              <a:defRPr/>
            </a:pPr>
            <a:endParaRPr lang="en-US">
              <a:solidFill>
                <a:prstClr val="black">
                  <a:lumMod val="50000"/>
                  <a:lumOff val="50000"/>
                </a:prstClr>
              </a:solidFill>
            </a:endParaRPr>
          </a:p>
        </p:txBody>
      </p:sp>
      <p:sp>
        <p:nvSpPr>
          <p:cNvPr id="5" name="عنصر نائب لرقم الشريحة 4"/>
          <p:cNvSpPr>
            <a:spLocks noGrp="1"/>
          </p:cNvSpPr>
          <p:nvPr>
            <p:ph type="sldNum" sz="quarter" idx="12"/>
          </p:nvPr>
        </p:nvSpPr>
        <p:spPr/>
        <p:txBody>
          <a:bodyPr/>
          <a:lstStyle>
            <a:extLst/>
          </a:lstStyle>
          <a:p>
            <a:pPr>
              <a:defRPr/>
            </a:pPr>
            <a:fld id="{D7556E2D-7CD6-4B6A-93F6-A390C821DD94}" type="slidenum">
              <a:rPr lang="en-US" smtClean="0">
                <a:solidFill>
                  <a:prstClr val="black">
                    <a:lumMod val="50000"/>
                    <a:lumOff val="50000"/>
                  </a:prstClr>
                </a:solidFill>
              </a:rPr>
              <a:pPr>
                <a:defRPr/>
              </a:pPr>
              <a:t>‹#›</a:t>
            </a:fld>
            <a:endParaRPr lang="en-US">
              <a:solidFill>
                <a:prstClr val="black">
                  <a:lumMod val="50000"/>
                  <a:lumOff val="50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pPr>
              <a:defRPr/>
            </a:pPr>
            <a:endParaRPr lang="en-US">
              <a:solidFill>
                <a:prstClr val="black">
                  <a:lumMod val="50000"/>
                  <a:lumOff val="50000"/>
                </a:prstClr>
              </a:solidFill>
            </a:endParaRPr>
          </a:p>
        </p:txBody>
      </p:sp>
      <p:sp>
        <p:nvSpPr>
          <p:cNvPr id="3" name="عنصر نائب للتذييل 2"/>
          <p:cNvSpPr>
            <a:spLocks noGrp="1"/>
          </p:cNvSpPr>
          <p:nvPr>
            <p:ph type="ftr" sz="quarter" idx="11"/>
          </p:nvPr>
        </p:nvSpPr>
        <p:spPr/>
        <p:txBody>
          <a:bodyPr/>
          <a:lstStyle>
            <a:extLst/>
          </a:lstStyle>
          <a:p>
            <a:pPr>
              <a:defRPr/>
            </a:pPr>
            <a:endParaRPr lang="en-US">
              <a:solidFill>
                <a:prstClr val="black">
                  <a:lumMod val="50000"/>
                  <a:lumOff val="50000"/>
                </a:prstClr>
              </a:solidFill>
            </a:endParaRPr>
          </a:p>
        </p:txBody>
      </p:sp>
      <p:sp>
        <p:nvSpPr>
          <p:cNvPr id="4" name="عنصر نائب لرقم الشريحة 3"/>
          <p:cNvSpPr>
            <a:spLocks noGrp="1"/>
          </p:cNvSpPr>
          <p:nvPr>
            <p:ph type="sldNum" sz="quarter" idx="12"/>
          </p:nvPr>
        </p:nvSpPr>
        <p:spPr/>
        <p:txBody>
          <a:bodyPr/>
          <a:lstStyle>
            <a:extLst/>
          </a:lstStyle>
          <a:p>
            <a:pPr>
              <a:defRPr/>
            </a:pPr>
            <a:fld id="{478C96D4-B65A-44CD-9D21-E3BE61E0370B}" type="slidenum">
              <a:rPr lang="en-US" smtClean="0">
                <a:solidFill>
                  <a:prstClr val="black">
                    <a:lumMod val="50000"/>
                    <a:lumOff val="50000"/>
                  </a:prstClr>
                </a:solidFill>
              </a:rPr>
              <a:pPr>
                <a:defRPr/>
              </a:pPr>
              <a:t>‹#›</a:t>
            </a:fld>
            <a:endParaRPr lang="en-US">
              <a:solidFill>
                <a:prstClr val="black">
                  <a:lumMod val="50000"/>
                  <a:lumOff val="50000"/>
                </a:prstClr>
              </a:solidFill>
            </a:endParaRPr>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pPr>
              <a:defRPr/>
            </a:pPr>
            <a:endParaRPr lang="en-US">
              <a:solidFill>
                <a:prstClr val="black">
                  <a:lumMod val="50000"/>
                  <a:lumOff val="50000"/>
                </a:prstClr>
              </a:solidFill>
            </a:endParaRPr>
          </a:p>
        </p:txBody>
      </p:sp>
      <p:sp>
        <p:nvSpPr>
          <p:cNvPr id="6" name="عنصر نائب للتذييل 5"/>
          <p:cNvSpPr>
            <a:spLocks noGrp="1"/>
          </p:cNvSpPr>
          <p:nvPr>
            <p:ph type="ftr" sz="quarter" idx="11"/>
          </p:nvPr>
        </p:nvSpPr>
        <p:spPr/>
        <p:txBody>
          <a:bodyPr/>
          <a:lstStyle>
            <a:extLst/>
          </a:lstStyle>
          <a:p>
            <a:pPr>
              <a:defRPr/>
            </a:pPr>
            <a:endParaRPr lang="en-US">
              <a:solidFill>
                <a:prstClr val="black">
                  <a:lumMod val="50000"/>
                  <a:lumOff val="50000"/>
                </a:prstClr>
              </a:solidFill>
            </a:endParaRPr>
          </a:p>
        </p:txBody>
      </p:sp>
      <p:sp>
        <p:nvSpPr>
          <p:cNvPr id="7" name="عنصر نائب لرقم الشريحة 6"/>
          <p:cNvSpPr>
            <a:spLocks noGrp="1"/>
          </p:cNvSpPr>
          <p:nvPr>
            <p:ph type="sldNum" sz="quarter" idx="12"/>
          </p:nvPr>
        </p:nvSpPr>
        <p:spPr/>
        <p:txBody>
          <a:bodyPr/>
          <a:lstStyle>
            <a:extLst/>
          </a:lstStyle>
          <a:p>
            <a:pPr>
              <a:defRPr/>
            </a:pPr>
            <a:fld id="{DD8998FD-68A5-4DE2-8522-BE8D395F1A8F}" type="slidenum">
              <a:rPr lang="en-US" smtClean="0">
                <a:solidFill>
                  <a:prstClr val="black">
                    <a:lumMod val="50000"/>
                    <a:lumOff val="50000"/>
                  </a:prstClr>
                </a:solidFill>
              </a:rPr>
              <a:pPr>
                <a:defRPr/>
              </a:pPr>
              <a:t>‹#›</a:t>
            </a:fld>
            <a:endParaRPr lang="en-US">
              <a:solidFill>
                <a:prstClr val="black">
                  <a:lumMod val="50000"/>
                  <a:lumOff val="50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pPr>
              <a:defRPr/>
            </a:pPr>
            <a:endParaRPr lang="en-US">
              <a:solidFill>
                <a:prstClr val="black">
                  <a:lumMod val="50000"/>
                  <a:lumOff val="50000"/>
                </a:prstClr>
              </a:solidFill>
            </a:endParaRPr>
          </a:p>
        </p:txBody>
      </p:sp>
      <p:sp>
        <p:nvSpPr>
          <p:cNvPr id="6" name="عنصر نائب للتذييل 5"/>
          <p:cNvSpPr>
            <a:spLocks noGrp="1"/>
          </p:cNvSpPr>
          <p:nvPr>
            <p:ph type="ftr" sz="quarter" idx="11"/>
          </p:nvPr>
        </p:nvSpPr>
        <p:spPr/>
        <p:txBody>
          <a:bodyPr/>
          <a:lstStyle>
            <a:extLst/>
          </a:lstStyle>
          <a:p>
            <a:pPr>
              <a:defRPr/>
            </a:pPr>
            <a:endParaRPr lang="en-US">
              <a:solidFill>
                <a:prstClr val="black">
                  <a:lumMod val="50000"/>
                  <a:lumOff val="50000"/>
                </a:prstClr>
              </a:solidFill>
            </a:endParaRPr>
          </a:p>
        </p:txBody>
      </p:sp>
      <p:sp>
        <p:nvSpPr>
          <p:cNvPr id="7" name="عنصر نائب لرقم الشريحة 6"/>
          <p:cNvSpPr>
            <a:spLocks noGrp="1"/>
          </p:cNvSpPr>
          <p:nvPr>
            <p:ph type="sldNum" sz="quarter" idx="12"/>
          </p:nvPr>
        </p:nvSpPr>
        <p:spPr/>
        <p:txBody>
          <a:bodyPr/>
          <a:lstStyle>
            <a:extLst/>
          </a:lstStyle>
          <a:p>
            <a:pPr>
              <a:defRPr/>
            </a:pPr>
            <a:fld id="{AEC603FE-C77B-497A-B8AC-19FA4CD8DA53}" type="slidenum">
              <a:rPr lang="en-US" smtClean="0">
                <a:solidFill>
                  <a:prstClr val="black">
                    <a:lumMod val="50000"/>
                    <a:lumOff val="50000"/>
                  </a:prstClr>
                </a:solidFill>
              </a:rPr>
              <a:pPr>
                <a:defRPr/>
              </a:pPr>
              <a:t>‹#›</a:t>
            </a:fld>
            <a:endParaRPr lang="en-US">
              <a:solidFill>
                <a:prstClr val="black">
                  <a:lumMod val="50000"/>
                  <a:lumOff val="50000"/>
                </a:prstClr>
              </a:solidFill>
            </a:endParaRPr>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F6C6181-63A6-42B3-A294-EB9281FBB1CD}" type="datetimeFigureOut">
              <a:rPr lang="ar-IQ" smtClean="0"/>
              <a:t>05/06/1443</a:t>
            </a:fld>
            <a:endParaRPr lang="ar-IQ"/>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IQ"/>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818E4E3-C85B-4B8A-B4B8-7A38DC749837}" type="slidenum">
              <a:rPr lang="ar-IQ" smtClean="0"/>
              <a:t>‹#›</a:t>
            </a:fld>
            <a:endParaRPr lang="ar-IQ"/>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F6C6181-63A6-42B3-A294-EB9281FBB1CD}" type="datetimeFigureOut">
              <a:rPr lang="ar-IQ" smtClean="0"/>
              <a:t>05/06/1443</a:t>
            </a:fld>
            <a:endParaRPr lang="ar-IQ"/>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IQ"/>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818E4E3-C85B-4B8A-B4B8-7A38DC749837}" type="slidenum">
              <a:rPr lang="ar-IQ" smtClean="0"/>
              <a:t>‹#›</a:t>
            </a:fld>
            <a:endParaRPr lang="ar-IQ"/>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endParaRPr lang="ar-IQ"/>
          </a:p>
        </p:txBody>
      </p:sp>
      <p:sp>
        <p:nvSpPr>
          <p:cNvPr id="2" name="عنصر نائب للمحتوى 1"/>
          <p:cNvSpPr>
            <a:spLocks noGrp="1"/>
          </p:cNvSpPr>
          <p:nvPr>
            <p:ph idx="1"/>
          </p:nvPr>
        </p:nvSpPr>
        <p:spPr/>
        <p:txBody>
          <a:bodyPr/>
          <a:lstStyle/>
          <a:p>
            <a:endParaRPr lang="ar-IQ"/>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7955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عنوان 1"/>
          <p:cNvSpPr>
            <a:spLocks noGrp="1"/>
          </p:cNvSpPr>
          <p:nvPr>
            <p:ph type="title"/>
          </p:nvPr>
        </p:nvSpPr>
        <p:spPr>
          <a:xfrm>
            <a:off x="381000" y="228600"/>
            <a:ext cx="6512511" cy="1143000"/>
          </a:xfrm>
        </p:spPr>
        <p:txBody>
          <a:bodyPr rtlCol="0"/>
          <a:lstStyle/>
          <a:p>
            <a:pPr marL="320040" indent="-320040" algn="l" rtl="0" eaLnBrk="1" fontAlgn="auto" hangingPunct="1">
              <a:spcAft>
                <a:spcPts val="0"/>
              </a:spcAft>
              <a:buClr>
                <a:schemeClr val="accent6">
                  <a:lumMod val="75000"/>
                </a:schemeClr>
              </a:buClr>
              <a:defRPr/>
            </a:pPr>
            <a:r>
              <a:rPr lang="en-US" altLang="ar-IQ" dirty="0" smtClean="0">
                <a:cs typeface="+mj-cs"/>
              </a:rPr>
              <a:t>Diagnosis</a:t>
            </a:r>
            <a:endParaRPr lang="ar-IQ" altLang="ar-IQ" dirty="0" smtClean="0">
              <a:cs typeface="+mj-cs"/>
            </a:endParaRPr>
          </a:p>
        </p:txBody>
      </p:sp>
      <p:sp>
        <p:nvSpPr>
          <p:cNvPr id="15363" name="عنصر نائب للمحتوى 2"/>
          <p:cNvSpPr>
            <a:spLocks noGrp="1"/>
          </p:cNvSpPr>
          <p:nvPr>
            <p:ph idx="1"/>
          </p:nvPr>
        </p:nvSpPr>
        <p:spPr>
          <a:xfrm>
            <a:off x="762000" y="1295400"/>
            <a:ext cx="6400800" cy="3475038"/>
          </a:xfrm>
        </p:spPr>
        <p:txBody>
          <a:bodyPr/>
          <a:lstStyle/>
          <a:p>
            <a:pPr algn="l" rtl="0" eaLnBrk="1" hangingPunct="1">
              <a:buFont typeface="Wingdings 2" pitchFamily="18" charset="2"/>
              <a:buNone/>
            </a:pPr>
            <a:r>
              <a:rPr lang="en-US" altLang="ar-IQ" smtClean="0">
                <a:solidFill>
                  <a:srgbClr val="002060"/>
                </a:solidFill>
                <a:cs typeface="Tahoma" pitchFamily="34" charset="0"/>
              </a:rPr>
              <a:t>.</a:t>
            </a:r>
            <a:r>
              <a:rPr lang="en-US" altLang="ko-KR" sz="2800" b="1" u="sng" smtClean="0">
                <a:solidFill>
                  <a:srgbClr val="002060"/>
                </a:solidFill>
                <a:latin typeface="Times New Roman" pitchFamily="18" charset="0"/>
                <a:cs typeface="Times New Roman" pitchFamily="18" charset="0"/>
              </a:rPr>
              <a:t> Hysteroscopy </a:t>
            </a:r>
          </a:p>
          <a:p>
            <a:pPr algn="l" rtl="0" eaLnBrk="1" hangingPunct="1">
              <a:lnSpc>
                <a:spcPct val="90000"/>
              </a:lnSpc>
              <a:buFontTx/>
              <a:buNone/>
            </a:pPr>
            <a:r>
              <a:rPr lang="en-US" altLang="ko-KR" sz="2800" b="1" smtClean="0">
                <a:solidFill>
                  <a:srgbClr val="002060"/>
                </a:solidFill>
                <a:latin typeface="Times New Roman" pitchFamily="18" charset="0"/>
                <a:cs typeface="Times New Roman" pitchFamily="18" charset="0"/>
              </a:rPr>
              <a:t>    - direct evidence of intrauterine pathology </a:t>
            </a:r>
            <a:endParaRPr lang="en-US" altLang="ko-KR" sz="2800" b="1" u="sng" smtClean="0">
              <a:solidFill>
                <a:srgbClr val="002060"/>
              </a:solidFill>
              <a:latin typeface="Times New Roman" pitchFamily="18" charset="0"/>
              <a:cs typeface="Times New Roman" pitchFamily="18" charset="0"/>
            </a:endParaRPr>
          </a:p>
          <a:p>
            <a:pPr algn="l" rtl="0" eaLnBrk="1" hangingPunct="1">
              <a:lnSpc>
                <a:spcPct val="90000"/>
              </a:lnSpc>
              <a:buFontTx/>
              <a:buBlip>
                <a:blip r:embed="rId2"/>
              </a:buBlip>
            </a:pPr>
            <a:endParaRPr lang="en-US" altLang="ko-KR" sz="2800" b="1" u="sng" smtClean="0">
              <a:solidFill>
                <a:srgbClr val="002060"/>
              </a:solidFill>
              <a:latin typeface="Times New Roman" pitchFamily="18" charset="0"/>
              <a:cs typeface="Times New Roman" pitchFamily="18" charset="0"/>
            </a:endParaRPr>
          </a:p>
          <a:p>
            <a:pPr algn="l" rtl="0" eaLnBrk="1" hangingPunct="1">
              <a:lnSpc>
                <a:spcPct val="90000"/>
              </a:lnSpc>
              <a:buFontTx/>
              <a:buBlip>
                <a:blip r:embed="rId2"/>
              </a:buBlip>
            </a:pPr>
            <a:r>
              <a:rPr lang="en-US" altLang="ko-KR" sz="2800" b="1" u="sng" smtClean="0">
                <a:solidFill>
                  <a:srgbClr val="002060"/>
                </a:solidFill>
                <a:latin typeface="Times New Roman" pitchFamily="18" charset="0"/>
                <a:cs typeface="Times New Roman" pitchFamily="18" charset="0"/>
              </a:rPr>
              <a:t>Hysterosalpingography</a:t>
            </a:r>
          </a:p>
          <a:p>
            <a:pPr algn="l" rtl="0" eaLnBrk="1" hangingPunct="1">
              <a:lnSpc>
                <a:spcPct val="90000"/>
              </a:lnSpc>
              <a:buFontTx/>
              <a:buNone/>
            </a:pPr>
            <a:r>
              <a:rPr lang="en-US" altLang="ko-KR" sz="2800" b="1" smtClean="0">
                <a:solidFill>
                  <a:srgbClr val="002060"/>
                </a:solidFill>
                <a:latin typeface="Times New Roman" pitchFamily="18" charset="0"/>
                <a:cs typeface="Times New Roman" pitchFamily="18" charset="0"/>
              </a:rPr>
              <a:t>      </a:t>
            </a:r>
          </a:p>
          <a:p>
            <a:pPr algn="l" rtl="0" eaLnBrk="1" hangingPunct="1"/>
            <a:endParaRPr lang="en-US" altLang="ar-IQ" smtClean="0">
              <a:cs typeface="Tahoma" pitchFamily="34" charset="0"/>
            </a:endParaRPr>
          </a:p>
          <a:p>
            <a:pPr algn="l" rtl="0" eaLnBrk="1" hangingPunct="1"/>
            <a:endParaRPr lang="en-US" altLang="ar-IQ" smtClean="0">
              <a:cs typeface="Tahoma" pitchFamily="34" charset="0"/>
            </a:endParaRPr>
          </a:p>
          <a:p>
            <a:pPr algn="l" rtl="0" eaLnBrk="1" hangingPunct="1"/>
            <a:endParaRPr lang="ar-IQ" altLang="ar-IQ" smtClean="0">
              <a:cs typeface="Tahoma" pitchFamily="34" charset="0"/>
            </a:endParaRPr>
          </a:p>
        </p:txBody>
      </p:sp>
    </p:spTree>
    <p:extLst>
      <p:ext uri="{BB962C8B-B14F-4D97-AF65-F5344CB8AC3E}">
        <p14:creationId xmlns:p14="http://schemas.microsoft.com/office/powerpoint/2010/main" val="4263915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عنوان 1"/>
          <p:cNvSpPr>
            <a:spLocks noGrp="1"/>
          </p:cNvSpPr>
          <p:nvPr>
            <p:ph type="title"/>
          </p:nvPr>
        </p:nvSpPr>
        <p:spPr>
          <a:xfrm>
            <a:off x="381000" y="152400"/>
            <a:ext cx="6512511" cy="1143000"/>
          </a:xfrm>
        </p:spPr>
        <p:txBody>
          <a:bodyPr rtlCol="0"/>
          <a:lstStyle/>
          <a:p>
            <a:pPr marL="320040" indent="-320040" algn="l" rtl="0" eaLnBrk="1" fontAlgn="auto" hangingPunct="1">
              <a:spcAft>
                <a:spcPts val="0"/>
              </a:spcAft>
              <a:buClr>
                <a:schemeClr val="accent6">
                  <a:lumMod val="75000"/>
                </a:schemeClr>
              </a:buClr>
              <a:defRPr/>
            </a:pPr>
            <a:r>
              <a:rPr lang="en-US" altLang="ar-IQ" dirty="0" smtClean="0">
                <a:cs typeface="+mj-cs"/>
              </a:rPr>
              <a:t>management</a:t>
            </a:r>
            <a:endParaRPr lang="ar-IQ" altLang="ar-IQ" dirty="0" smtClean="0">
              <a:cs typeface="+mj-cs"/>
            </a:endParaRPr>
          </a:p>
        </p:txBody>
      </p:sp>
      <p:sp>
        <p:nvSpPr>
          <p:cNvPr id="16387" name="عنصر نائب للمحتوى 2"/>
          <p:cNvSpPr>
            <a:spLocks noGrp="1"/>
          </p:cNvSpPr>
          <p:nvPr>
            <p:ph idx="1"/>
          </p:nvPr>
        </p:nvSpPr>
        <p:spPr>
          <a:xfrm>
            <a:off x="533400" y="1143000"/>
            <a:ext cx="6400800" cy="3475038"/>
          </a:xfrm>
        </p:spPr>
        <p:txBody>
          <a:bodyPr>
            <a:normAutofit/>
          </a:bodyPr>
          <a:lstStyle/>
          <a:p>
            <a:pPr algn="l" rtl="0" eaLnBrk="1" hangingPunct="1"/>
            <a:r>
              <a:rPr lang="en-US" altLang="ar-IQ" sz="2800" smtClean="0">
                <a:cs typeface="Tahoma" pitchFamily="34" charset="0"/>
              </a:rPr>
              <a:t>resection of uterine synechia by D and C or by hystroscope  then maintaining separation of the uterine walls by insertion of a large inert IUCD such as</a:t>
            </a:r>
          </a:p>
          <a:p>
            <a:pPr algn="l" rtl="0" eaLnBrk="1" hangingPunct="1">
              <a:buFont typeface="Wingdings 2" pitchFamily="18" charset="2"/>
              <a:buNone/>
            </a:pPr>
            <a:r>
              <a:rPr lang="en-US" altLang="ar-IQ" sz="2800" smtClean="0">
                <a:cs typeface="Tahoma" pitchFamily="34" charset="0"/>
              </a:rPr>
              <a:t>a Lippes loop</a:t>
            </a:r>
          </a:p>
          <a:p>
            <a:pPr algn="l" rtl="0" eaLnBrk="1" hangingPunct="1"/>
            <a:r>
              <a:rPr lang="en-US" altLang="ar-IQ" sz="2800" smtClean="0">
                <a:cs typeface="Tahoma" pitchFamily="34" charset="0"/>
              </a:rPr>
              <a:t>Treatment of tuberculosis and</a:t>
            </a:r>
          </a:p>
          <a:p>
            <a:pPr algn="l" rtl="0" eaLnBrk="1" hangingPunct="1">
              <a:buFont typeface="Wingdings 2" pitchFamily="18" charset="2"/>
              <a:buNone/>
            </a:pPr>
            <a:r>
              <a:rPr lang="en-US" altLang="ar-IQ" sz="2800" smtClean="0">
                <a:cs typeface="Tahoma" pitchFamily="34" charset="0"/>
              </a:rPr>
              <a:t>schistosomiasis.</a:t>
            </a:r>
            <a:endParaRPr lang="ar-IQ" altLang="ar-IQ" sz="2800" smtClean="0">
              <a:ea typeface="Majalla UI"/>
              <a:cs typeface="Tahoma" pitchFamily="34" charset="0"/>
            </a:endParaRPr>
          </a:p>
        </p:txBody>
      </p:sp>
    </p:spTree>
    <p:extLst>
      <p:ext uri="{BB962C8B-B14F-4D97-AF65-F5344CB8AC3E}">
        <p14:creationId xmlns:p14="http://schemas.microsoft.com/office/powerpoint/2010/main" val="15198043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52400"/>
            <a:ext cx="8229600" cy="1143000"/>
          </a:xfrm>
        </p:spPr>
        <p:txBody>
          <a:bodyPr rtlCol="0"/>
          <a:lstStyle/>
          <a:p>
            <a:pPr marL="320040" indent="-320040" algn="ctr" rtl="0" eaLnBrk="1" fontAlgn="auto" hangingPunct="1">
              <a:spcAft>
                <a:spcPts val="0"/>
              </a:spcAft>
              <a:buClr>
                <a:schemeClr val="accent6">
                  <a:lumMod val="75000"/>
                </a:schemeClr>
              </a:buClr>
              <a:defRPr/>
            </a:pPr>
            <a:r>
              <a:rPr lang="en-US" altLang="ar-IQ" dirty="0" err="1" smtClean="0">
                <a:cs typeface="+mj-cs"/>
              </a:rPr>
              <a:t>Hematometra</a:t>
            </a:r>
            <a:r>
              <a:rPr lang="en-US" altLang="ar-IQ" dirty="0" smtClean="0">
                <a:cs typeface="+mj-cs"/>
              </a:rPr>
              <a:t> </a:t>
            </a:r>
          </a:p>
        </p:txBody>
      </p:sp>
      <p:sp>
        <p:nvSpPr>
          <p:cNvPr id="17411" name="Content Placeholder 2"/>
          <p:cNvSpPr>
            <a:spLocks noGrp="1"/>
          </p:cNvSpPr>
          <p:nvPr>
            <p:ph idx="1"/>
          </p:nvPr>
        </p:nvSpPr>
        <p:spPr>
          <a:xfrm>
            <a:off x="381000" y="1371600"/>
            <a:ext cx="8229600" cy="4389438"/>
          </a:xfrm>
        </p:spPr>
        <p:txBody>
          <a:bodyPr>
            <a:normAutofit fontScale="85000" lnSpcReduction="20000"/>
          </a:bodyPr>
          <a:lstStyle/>
          <a:p>
            <a:pPr algn="l" rtl="0" eaLnBrk="1" hangingPunct="1"/>
            <a:r>
              <a:rPr lang="en-US" altLang="ar-IQ" smtClean="0">
                <a:cs typeface="Tahoma" pitchFamily="34" charset="0"/>
              </a:rPr>
              <a:t>Uterus is distended with blood secondary to gynatresia</a:t>
            </a:r>
          </a:p>
          <a:p>
            <a:pPr algn="l" rtl="0" eaLnBrk="1" hangingPunct="1"/>
            <a:r>
              <a:rPr lang="en-US" altLang="ar-IQ" smtClean="0">
                <a:cs typeface="Tahoma" pitchFamily="34" charset="0"/>
              </a:rPr>
              <a:t>Common congenital causes:</a:t>
            </a:r>
          </a:p>
          <a:p>
            <a:pPr lvl="2" algn="l" rtl="0" eaLnBrk="1" hangingPunct="1"/>
            <a:r>
              <a:rPr lang="en-US" altLang="ar-IQ" sz="2200" smtClean="0">
                <a:cs typeface="Tahoma" pitchFamily="34" charset="0"/>
              </a:rPr>
              <a:t>Imperforate hymen</a:t>
            </a:r>
          </a:p>
          <a:p>
            <a:pPr lvl="2" algn="l" rtl="0" eaLnBrk="1" hangingPunct="1"/>
            <a:r>
              <a:rPr lang="en-US" altLang="ar-IQ" sz="2200" smtClean="0">
                <a:cs typeface="Tahoma" pitchFamily="34" charset="0"/>
              </a:rPr>
              <a:t>Transverse vaginal septum</a:t>
            </a:r>
          </a:p>
          <a:p>
            <a:pPr algn="l" rtl="0" eaLnBrk="1" hangingPunct="1"/>
            <a:r>
              <a:rPr lang="en-US" altLang="ar-IQ" smtClean="0">
                <a:cs typeface="Tahoma" pitchFamily="34" charset="0"/>
              </a:rPr>
              <a:t>Common acquired causes:</a:t>
            </a:r>
          </a:p>
          <a:p>
            <a:pPr lvl="2" algn="l" rtl="0" eaLnBrk="1" hangingPunct="1"/>
            <a:r>
              <a:rPr lang="en-US" altLang="ar-IQ" sz="2200" smtClean="0">
                <a:cs typeface="Tahoma" pitchFamily="34" charset="0"/>
              </a:rPr>
              <a:t>Senile atrophy of endocervical canal and endometrium</a:t>
            </a:r>
          </a:p>
          <a:p>
            <a:pPr lvl="2" algn="l" rtl="0" eaLnBrk="1" hangingPunct="1"/>
            <a:r>
              <a:rPr lang="en-US" altLang="ar-IQ" sz="2200" smtClean="0">
                <a:cs typeface="Tahoma" pitchFamily="34" charset="0"/>
              </a:rPr>
              <a:t>Scarring of the isthmus by synechiae</a:t>
            </a:r>
          </a:p>
          <a:p>
            <a:pPr lvl="2" algn="l" rtl="0" eaLnBrk="1" hangingPunct="1"/>
            <a:r>
              <a:rPr lang="en-US" altLang="ar-IQ" sz="2200" smtClean="0">
                <a:cs typeface="Tahoma" pitchFamily="34" charset="0"/>
              </a:rPr>
              <a:t>Cervical stenosis associated to surgery, radiation therapy, cryotherapy or electrocautery, endometrial ablation</a:t>
            </a:r>
          </a:p>
          <a:p>
            <a:pPr algn="l" rtl="0" eaLnBrk="1" hangingPunct="1"/>
            <a:r>
              <a:rPr lang="en-US" altLang="ar-IQ" smtClean="0">
                <a:cs typeface="Tahoma" pitchFamily="34" charset="0"/>
              </a:rPr>
              <a:t>Malignant disease of endocervical canal .</a:t>
            </a:r>
          </a:p>
          <a:p>
            <a:pPr algn="l" rtl="0" eaLnBrk="1" hangingPunct="1"/>
            <a:r>
              <a:rPr lang="en-US" altLang="ar-IQ" smtClean="0">
                <a:cs typeface="Tahoma" pitchFamily="34" charset="0"/>
              </a:rPr>
              <a:t>premalignant disease of the cervix was treated by knife cone biopsy.</a:t>
            </a:r>
          </a:p>
        </p:txBody>
      </p:sp>
    </p:spTree>
    <p:extLst>
      <p:ext uri="{BB962C8B-B14F-4D97-AF65-F5344CB8AC3E}">
        <p14:creationId xmlns:p14="http://schemas.microsoft.com/office/powerpoint/2010/main" val="12667217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609600"/>
            <a:ext cx="8229600" cy="1143000"/>
          </a:xfrm>
        </p:spPr>
        <p:txBody>
          <a:bodyPr rtlCol="0"/>
          <a:lstStyle/>
          <a:p>
            <a:pPr marL="320040" indent="-320040" algn="ctr" rtl="0" eaLnBrk="1" fontAlgn="auto" hangingPunct="1">
              <a:spcAft>
                <a:spcPts val="0"/>
              </a:spcAft>
              <a:buClr>
                <a:schemeClr val="accent6">
                  <a:lumMod val="75000"/>
                </a:schemeClr>
              </a:buClr>
              <a:defRPr/>
            </a:pPr>
            <a:r>
              <a:rPr lang="en-US" altLang="ar-IQ" dirty="0" err="1" smtClean="0">
                <a:cs typeface="+mj-cs"/>
              </a:rPr>
              <a:t>Hematometra</a:t>
            </a:r>
            <a:r>
              <a:rPr lang="en-US" altLang="ar-IQ" dirty="0" smtClean="0">
                <a:cs typeface="+mj-cs"/>
              </a:rPr>
              <a:t> </a:t>
            </a:r>
          </a:p>
        </p:txBody>
      </p:sp>
      <p:sp>
        <p:nvSpPr>
          <p:cNvPr id="20483" name="Content Placeholder 2"/>
          <p:cNvSpPr>
            <a:spLocks noGrp="1"/>
          </p:cNvSpPr>
          <p:nvPr>
            <p:ph idx="1"/>
          </p:nvPr>
        </p:nvSpPr>
        <p:spPr>
          <a:xfrm>
            <a:off x="457200" y="2087563"/>
            <a:ext cx="8229600" cy="4389437"/>
          </a:xfrm>
        </p:spPr>
        <p:txBody>
          <a:bodyPr rtlCol="0">
            <a:normAutofit/>
          </a:bodyPr>
          <a:lstStyle/>
          <a:p>
            <a:pPr indent="-182880" algn="l" rtl="0" eaLnBrk="1" fontAlgn="auto" hangingPunct="1">
              <a:buClr>
                <a:schemeClr val="accent6">
                  <a:lumMod val="75000"/>
                </a:schemeClr>
              </a:buClr>
              <a:defRPr/>
            </a:pPr>
            <a:r>
              <a:rPr lang="en-US" altLang="ar-IQ" sz="2400" smtClean="0">
                <a:solidFill>
                  <a:schemeClr val="tx1">
                    <a:lumMod val="75000"/>
                    <a:lumOff val="25000"/>
                  </a:schemeClr>
                </a:solidFill>
                <a:cs typeface="+mn-cs"/>
              </a:rPr>
              <a:t>Usually suspected by history of amenorrhea  and cyclic abdominal pain</a:t>
            </a:r>
          </a:p>
          <a:p>
            <a:pPr indent="-182880" algn="l" rtl="0" eaLnBrk="1" fontAlgn="auto" hangingPunct="1">
              <a:buClr>
                <a:schemeClr val="accent6">
                  <a:lumMod val="75000"/>
                </a:schemeClr>
              </a:buClr>
              <a:defRPr/>
            </a:pPr>
            <a:r>
              <a:rPr lang="en-US" altLang="ar-IQ" sz="2400" smtClean="0">
                <a:solidFill>
                  <a:schemeClr val="tx1">
                    <a:lumMod val="75000"/>
                    <a:lumOff val="25000"/>
                  </a:schemeClr>
                </a:solidFill>
                <a:cs typeface="+mn-cs"/>
              </a:rPr>
              <a:t>Diagnosis confirmed by :</a:t>
            </a:r>
          </a:p>
          <a:p>
            <a:pPr marL="822960" lvl="2" indent="-182880" algn="l" rtl="0" eaLnBrk="1" fontAlgn="auto" hangingPunct="1">
              <a:buClr>
                <a:schemeClr val="accent6">
                  <a:lumMod val="75000"/>
                </a:schemeClr>
              </a:buClr>
              <a:defRPr/>
            </a:pPr>
            <a:r>
              <a:rPr lang="en-US" altLang="ar-IQ" sz="2400" smtClean="0">
                <a:solidFill>
                  <a:schemeClr val="tx1">
                    <a:lumMod val="75000"/>
                    <a:lumOff val="25000"/>
                  </a:schemeClr>
                </a:solidFill>
                <a:cs typeface="+mn-cs"/>
              </a:rPr>
              <a:t>Ultrasonography </a:t>
            </a:r>
          </a:p>
          <a:p>
            <a:pPr marL="822960" lvl="2" indent="-182880" algn="l" rtl="0" eaLnBrk="1" fontAlgn="auto" hangingPunct="1">
              <a:buClr>
                <a:schemeClr val="accent6">
                  <a:lumMod val="75000"/>
                </a:schemeClr>
              </a:buClr>
              <a:defRPr/>
            </a:pPr>
            <a:r>
              <a:rPr lang="en-US" altLang="ar-IQ" sz="2400" smtClean="0">
                <a:solidFill>
                  <a:schemeClr val="tx1">
                    <a:lumMod val="75000"/>
                    <a:lumOff val="25000"/>
                  </a:schemeClr>
                </a:solidFill>
                <a:cs typeface="+mn-cs"/>
              </a:rPr>
              <a:t>Probe the cervix with dilator  and with release of dark brownish black blood</a:t>
            </a:r>
          </a:p>
          <a:p>
            <a:pPr indent="-182880" algn="l" rtl="0" eaLnBrk="1" fontAlgn="auto" hangingPunct="1">
              <a:buClr>
                <a:schemeClr val="accent6">
                  <a:lumMod val="75000"/>
                </a:schemeClr>
              </a:buClr>
              <a:defRPr/>
            </a:pPr>
            <a:r>
              <a:rPr lang="en-US" altLang="ar-IQ" sz="2400" smtClean="0">
                <a:solidFill>
                  <a:schemeClr val="tx1">
                    <a:lumMod val="75000"/>
                    <a:lumOff val="25000"/>
                  </a:schemeClr>
                </a:solidFill>
                <a:cs typeface="+mn-cs"/>
              </a:rPr>
              <a:t>Management </a:t>
            </a:r>
          </a:p>
          <a:p>
            <a:pPr indent="-182880" algn="l" rtl="0" eaLnBrk="1" fontAlgn="auto" hangingPunct="1">
              <a:buClr>
                <a:schemeClr val="accent6">
                  <a:lumMod val="75000"/>
                </a:schemeClr>
              </a:buClr>
              <a:defRPr/>
            </a:pPr>
            <a:r>
              <a:rPr lang="en-US" altLang="ar-IQ" sz="2400" smtClean="0">
                <a:solidFill>
                  <a:schemeClr val="tx1">
                    <a:lumMod val="75000"/>
                    <a:lumOff val="25000"/>
                  </a:schemeClr>
                </a:solidFill>
                <a:cs typeface="+mn-cs"/>
              </a:rPr>
              <a:t>Depends on the operative relief of lower genital tract obstruction , careful surgical dilatation of the cervix</a:t>
            </a:r>
          </a:p>
          <a:p>
            <a:pPr indent="-182880" algn="l" rtl="0" eaLnBrk="1" fontAlgn="auto" hangingPunct="1">
              <a:buClr>
                <a:schemeClr val="accent6">
                  <a:lumMod val="75000"/>
                </a:schemeClr>
              </a:buClr>
              <a:buFont typeface="Wingdings 2" pitchFamily="18" charset="2"/>
              <a:buNone/>
              <a:defRPr/>
            </a:pPr>
            <a:r>
              <a:rPr lang="en-US" altLang="ar-IQ" sz="2400" smtClean="0">
                <a:solidFill>
                  <a:schemeClr val="tx1">
                    <a:lumMod val="75000"/>
                    <a:lumOff val="25000"/>
                  </a:schemeClr>
                </a:solidFill>
                <a:cs typeface="+mn-cs"/>
              </a:rPr>
              <a:t>and endometrial biopsy under antibiotic  cover.</a:t>
            </a:r>
          </a:p>
        </p:txBody>
      </p:sp>
    </p:spTree>
    <p:extLst>
      <p:ext uri="{BB962C8B-B14F-4D97-AF65-F5344CB8AC3E}">
        <p14:creationId xmlns:p14="http://schemas.microsoft.com/office/powerpoint/2010/main" val="1017272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143000" y="228600"/>
            <a:ext cx="6512511" cy="1143000"/>
          </a:xfrm>
        </p:spPr>
        <p:txBody>
          <a:bodyPr rtlCol="0"/>
          <a:lstStyle/>
          <a:p>
            <a:pPr marL="320040" indent="-320040" algn="ctr" rtl="0" eaLnBrk="1" fontAlgn="auto" hangingPunct="1">
              <a:spcAft>
                <a:spcPts val="0"/>
              </a:spcAft>
              <a:buClr>
                <a:schemeClr val="accent6">
                  <a:lumMod val="75000"/>
                </a:schemeClr>
              </a:buClr>
              <a:defRPr/>
            </a:pPr>
            <a:r>
              <a:rPr lang="en-US" altLang="ar-IQ" dirty="0" err="1" smtClean="0">
                <a:cs typeface="+mj-cs"/>
              </a:rPr>
              <a:t>Hematometra</a:t>
            </a:r>
            <a:endParaRPr lang="en-US" altLang="ar-IQ" dirty="0" smtClean="0">
              <a:cs typeface="+mj-cs"/>
            </a:endParaRPr>
          </a:p>
        </p:txBody>
      </p:sp>
      <p:pic>
        <p:nvPicPr>
          <p:cNvPr id="19459" name="Content Placeholder 3" descr="Hematometra.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295400"/>
            <a:ext cx="4038600" cy="4648200"/>
          </a:xfrm>
        </p:spPr>
      </p:pic>
      <p:pic>
        <p:nvPicPr>
          <p:cNvPr id="19460" name="Picture 4" descr="Hematometra - MRI.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295400"/>
            <a:ext cx="3733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23739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عنوان 1"/>
          <p:cNvSpPr>
            <a:spLocks noGrp="1"/>
          </p:cNvSpPr>
          <p:nvPr>
            <p:ph type="title"/>
          </p:nvPr>
        </p:nvSpPr>
        <p:spPr>
          <a:xfrm>
            <a:off x="838200" y="228600"/>
            <a:ext cx="6512511" cy="1143000"/>
          </a:xfrm>
        </p:spPr>
        <p:txBody>
          <a:bodyPr rtlCol="0"/>
          <a:lstStyle/>
          <a:p>
            <a:pPr marL="320040" indent="-320040" algn="l" rtl="0" eaLnBrk="1" fontAlgn="auto" hangingPunct="1">
              <a:spcAft>
                <a:spcPts val="0"/>
              </a:spcAft>
              <a:buClr>
                <a:schemeClr val="accent6">
                  <a:lumMod val="75000"/>
                </a:schemeClr>
              </a:buClr>
              <a:defRPr/>
            </a:pPr>
            <a:r>
              <a:rPr lang="en-US" altLang="ar-IQ" dirty="0" err="1" smtClean="0">
                <a:cs typeface="+mj-cs"/>
              </a:rPr>
              <a:t>pyometra</a:t>
            </a:r>
            <a:endParaRPr lang="ar-IQ" altLang="ar-IQ" dirty="0" smtClean="0">
              <a:cs typeface="+mj-cs"/>
            </a:endParaRPr>
          </a:p>
        </p:txBody>
      </p:sp>
      <p:sp>
        <p:nvSpPr>
          <p:cNvPr id="20483" name="عنصر نائب للمحتوى 2"/>
          <p:cNvSpPr>
            <a:spLocks noGrp="1"/>
          </p:cNvSpPr>
          <p:nvPr>
            <p:ph idx="1"/>
          </p:nvPr>
        </p:nvSpPr>
        <p:spPr>
          <a:xfrm>
            <a:off x="1066800" y="1524000"/>
            <a:ext cx="6400800" cy="3475038"/>
          </a:xfrm>
        </p:spPr>
        <p:txBody>
          <a:bodyPr>
            <a:normAutofit/>
          </a:bodyPr>
          <a:lstStyle/>
          <a:p>
            <a:pPr algn="l" rtl="0" eaLnBrk="1" hangingPunct="1"/>
            <a:r>
              <a:rPr lang="en-US" altLang="ar-IQ" sz="3200" smtClean="0">
                <a:cs typeface="Tahoma" pitchFamily="34" charset="0"/>
              </a:rPr>
              <a:t>In postmenopausal women, cervical stenosis may give rise to pyometra, in which accumulated secretions become a focus of infection. Underlying malignancy may also lead to pyometra.</a:t>
            </a:r>
            <a:endParaRPr lang="ar-IQ" altLang="ar-IQ" sz="3200" smtClean="0">
              <a:ea typeface="Majalla UI"/>
              <a:cs typeface="Tahoma" pitchFamily="34" charset="0"/>
            </a:endParaRPr>
          </a:p>
        </p:txBody>
      </p:sp>
    </p:spTree>
    <p:extLst>
      <p:ext uri="{BB962C8B-B14F-4D97-AF65-F5344CB8AC3E}">
        <p14:creationId xmlns:p14="http://schemas.microsoft.com/office/powerpoint/2010/main" val="2330063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81000" y="228600"/>
            <a:ext cx="8229600" cy="1143000"/>
          </a:xfrm>
        </p:spPr>
        <p:txBody>
          <a:bodyPr rtlCol="0"/>
          <a:lstStyle/>
          <a:p>
            <a:pPr marL="320040" indent="-320040" algn="ctr" rtl="0" eaLnBrk="1" fontAlgn="auto" hangingPunct="1">
              <a:spcAft>
                <a:spcPts val="0"/>
              </a:spcAft>
              <a:buClr>
                <a:schemeClr val="accent6">
                  <a:lumMod val="75000"/>
                </a:schemeClr>
              </a:buClr>
              <a:defRPr/>
            </a:pPr>
            <a:r>
              <a:rPr lang="en-US" altLang="ar-IQ" dirty="0" smtClean="0">
                <a:solidFill>
                  <a:srgbClr val="C00000"/>
                </a:solidFill>
                <a:cs typeface="+mj-cs"/>
              </a:rPr>
              <a:t>Leiomyoma (fibroid)</a:t>
            </a:r>
          </a:p>
        </p:txBody>
      </p:sp>
      <p:sp>
        <p:nvSpPr>
          <p:cNvPr id="24579" name="Content Placeholder 2"/>
          <p:cNvSpPr>
            <a:spLocks noGrp="1"/>
          </p:cNvSpPr>
          <p:nvPr>
            <p:ph idx="1"/>
          </p:nvPr>
        </p:nvSpPr>
        <p:spPr>
          <a:xfrm>
            <a:off x="152400" y="1295400"/>
            <a:ext cx="8229600" cy="4389438"/>
          </a:xfrm>
        </p:spPr>
        <p:txBody>
          <a:bodyPr rtlCol="0">
            <a:noAutofit/>
          </a:bodyPr>
          <a:lstStyle/>
          <a:p>
            <a:pPr indent="-182880" algn="l" rtl="0" eaLnBrk="1" fontAlgn="auto" hangingPunct="1">
              <a:buClr>
                <a:schemeClr val="accent6">
                  <a:lumMod val="75000"/>
                </a:schemeClr>
              </a:buClr>
              <a:defRPr/>
            </a:pPr>
            <a:r>
              <a:rPr lang="en-US" altLang="ar-IQ" sz="2400" dirty="0" smtClean="0">
                <a:solidFill>
                  <a:schemeClr val="tx1">
                    <a:lumMod val="75000"/>
                    <a:lumOff val="25000"/>
                  </a:schemeClr>
                </a:solidFill>
                <a:cs typeface="+mn-cs"/>
              </a:rPr>
              <a:t>Benign tumors of muscle cell origin</a:t>
            </a:r>
          </a:p>
          <a:p>
            <a:pPr indent="-182880" algn="l" rtl="0" eaLnBrk="1" fontAlgn="auto" hangingPunct="1">
              <a:buClr>
                <a:schemeClr val="accent6">
                  <a:lumMod val="75000"/>
                </a:schemeClr>
              </a:buClr>
              <a:defRPr/>
            </a:pPr>
            <a:r>
              <a:rPr lang="en-US" altLang="ar-IQ" sz="2400" dirty="0" smtClean="0">
                <a:solidFill>
                  <a:schemeClr val="tx1">
                    <a:lumMod val="75000"/>
                    <a:lumOff val="25000"/>
                  </a:schemeClr>
                </a:solidFill>
                <a:cs typeface="+mn-cs"/>
              </a:rPr>
              <a:t>The most frequent pelvic tumor and the most common tumor in women</a:t>
            </a:r>
          </a:p>
          <a:p>
            <a:pPr indent="-182880" algn="l" rtl="0" eaLnBrk="1" fontAlgn="auto" hangingPunct="1">
              <a:buClr>
                <a:schemeClr val="accent6">
                  <a:lumMod val="75000"/>
                </a:schemeClr>
              </a:buClr>
              <a:defRPr/>
            </a:pPr>
            <a:r>
              <a:rPr lang="en-US" altLang="ar-IQ" sz="2400" dirty="0" smtClean="0">
                <a:solidFill>
                  <a:schemeClr val="tx1">
                    <a:lumMod val="75000"/>
                    <a:lumOff val="25000"/>
                  </a:schemeClr>
                </a:solidFill>
                <a:cs typeface="+mn-cs"/>
              </a:rPr>
              <a:t>Highest prevalence above the 3</a:t>
            </a:r>
            <a:r>
              <a:rPr lang="en-US" altLang="ar-IQ" sz="2400" baseline="30000" dirty="0" smtClean="0">
                <a:solidFill>
                  <a:schemeClr val="tx1">
                    <a:lumMod val="75000"/>
                    <a:lumOff val="25000"/>
                  </a:schemeClr>
                </a:solidFill>
                <a:cs typeface="+mn-cs"/>
              </a:rPr>
              <a:t>th</a:t>
            </a:r>
            <a:r>
              <a:rPr lang="en-US" altLang="ar-IQ" sz="2400" dirty="0" smtClean="0">
                <a:solidFill>
                  <a:schemeClr val="tx1">
                    <a:lumMod val="75000"/>
                    <a:lumOff val="25000"/>
                  </a:schemeClr>
                </a:solidFill>
                <a:cs typeface="+mn-cs"/>
              </a:rPr>
              <a:t> decade of woman’s life</a:t>
            </a:r>
          </a:p>
          <a:p>
            <a:pPr marL="822960" lvl="2" indent="-182880" algn="l" rtl="0" eaLnBrk="1" fontAlgn="auto" hangingPunct="1">
              <a:buClr>
                <a:schemeClr val="accent6">
                  <a:lumMod val="75000"/>
                </a:schemeClr>
              </a:buClr>
              <a:defRPr/>
            </a:pPr>
            <a:r>
              <a:rPr lang="en-US" altLang="ar-IQ" dirty="0" smtClean="0">
                <a:solidFill>
                  <a:schemeClr val="tx1">
                    <a:lumMod val="75000"/>
                    <a:lumOff val="25000"/>
                  </a:schemeClr>
                </a:solidFill>
                <a:cs typeface="+mn-cs"/>
              </a:rPr>
              <a:t>Found in 30-50% of </a:t>
            </a:r>
            <a:r>
              <a:rPr lang="en-US" altLang="ar-IQ" dirty="0" err="1" smtClean="0">
                <a:solidFill>
                  <a:schemeClr val="tx1">
                    <a:lumMod val="75000"/>
                    <a:lumOff val="25000"/>
                  </a:schemeClr>
                </a:solidFill>
                <a:cs typeface="+mn-cs"/>
              </a:rPr>
              <a:t>perimenopausal</a:t>
            </a:r>
            <a:r>
              <a:rPr lang="en-US" altLang="ar-IQ" dirty="0" smtClean="0">
                <a:solidFill>
                  <a:schemeClr val="tx1">
                    <a:lumMod val="75000"/>
                    <a:lumOff val="25000"/>
                  </a:schemeClr>
                </a:solidFill>
                <a:cs typeface="+mn-cs"/>
              </a:rPr>
              <a:t> women</a:t>
            </a:r>
          </a:p>
          <a:p>
            <a:pPr indent="-182880" algn="l" rtl="0" eaLnBrk="1" fontAlgn="auto" hangingPunct="1">
              <a:buClr>
                <a:schemeClr val="accent6">
                  <a:lumMod val="75000"/>
                </a:schemeClr>
              </a:buClr>
              <a:defRPr/>
            </a:pPr>
            <a:r>
              <a:rPr lang="en-US" altLang="ar-IQ" sz="2400" dirty="0" smtClean="0">
                <a:solidFill>
                  <a:schemeClr val="tx1">
                    <a:lumMod val="75000"/>
                    <a:lumOff val="25000"/>
                  </a:schemeClr>
                </a:solidFill>
                <a:cs typeface="+mn-cs"/>
              </a:rPr>
              <a:t>Symptomatic </a:t>
            </a:r>
            <a:r>
              <a:rPr lang="en-US" altLang="ar-IQ" sz="2400" dirty="0" err="1" smtClean="0">
                <a:solidFill>
                  <a:schemeClr val="tx1">
                    <a:lumMod val="75000"/>
                    <a:lumOff val="25000"/>
                  </a:schemeClr>
                </a:solidFill>
                <a:cs typeface="+mn-cs"/>
              </a:rPr>
              <a:t>leiomyomas</a:t>
            </a:r>
            <a:r>
              <a:rPr lang="en-US" altLang="ar-IQ" sz="2400" dirty="0" smtClean="0">
                <a:solidFill>
                  <a:schemeClr val="tx1">
                    <a:lumMod val="75000"/>
                    <a:lumOff val="25000"/>
                  </a:schemeClr>
                </a:solidFill>
                <a:cs typeface="+mn-cs"/>
              </a:rPr>
              <a:t> are the primary indication for approximately 30% of all hysterectomies</a:t>
            </a:r>
          </a:p>
          <a:p>
            <a:pPr indent="-182880" algn="l" rtl="0" eaLnBrk="1" fontAlgn="auto" hangingPunct="1">
              <a:buClr>
                <a:schemeClr val="accent6">
                  <a:lumMod val="75000"/>
                </a:schemeClr>
              </a:buClr>
              <a:defRPr/>
            </a:pPr>
            <a:r>
              <a:rPr lang="en-US" altLang="ar-IQ" sz="2400" dirty="0" smtClean="0">
                <a:solidFill>
                  <a:schemeClr val="tx1">
                    <a:lumMod val="75000"/>
                    <a:lumOff val="25000"/>
                  </a:schemeClr>
                </a:solidFill>
                <a:cs typeface="+mn-cs"/>
              </a:rPr>
              <a:t>Risks factors:</a:t>
            </a:r>
          </a:p>
          <a:p>
            <a:pPr marL="822960" lvl="2" indent="-182880" algn="l" rtl="0" eaLnBrk="1" fontAlgn="auto" hangingPunct="1">
              <a:buClr>
                <a:schemeClr val="accent6">
                  <a:lumMod val="75000"/>
                </a:schemeClr>
              </a:buClr>
              <a:buFontTx/>
              <a:buChar char="-"/>
              <a:defRPr/>
            </a:pPr>
            <a:r>
              <a:rPr lang="en-US" altLang="ar-IQ" dirty="0" smtClean="0">
                <a:solidFill>
                  <a:schemeClr val="tx1">
                    <a:lumMod val="75000"/>
                    <a:lumOff val="25000"/>
                  </a:schemeClr>
                </a:solidFill>
                <a:cs typeface="+mn-cs"/>
              </a:rPr>
              <a:t>Increasing age			- Early menarche	</a:t>
            </a:r>
          </a:p>
          <a:p>
            <a:pPr marL="822960" lvl="2" indent="-182880" algn="l" rtl="0" eaLnBrk="1" fontAlgn="auto" hangingPunct="1">
              <a:buClr>
                <a:schemeClr val="accent6">
                  <a:lumMod val="75000"/>
                </a:schemeClr>
              </a:buClr>
              <a:buFontTx/>
              <a:buChar char="-"/>
              <a:defRPr/>
            </a:pPr>
            <a:r>
              <a:rPr lang="en-US" altLang="ar-IQ" dirty="0" smtClean="0">
                <a:solidFill>
                  <a:schemeClr val="tx1">
                    <a:lumMod val="75000"/>
                    <a:lumOff val="25000"/>
                  </a:schemeClr>
                </a:solidFill>
                <a:cs typeface="+mn-cs"/>
              </a:rPr>
              <a:t>Low parity			- </a:t>
            </a:r>
            <a:r>
              <a:rPr lang="en-US" altLang="ar-IQ" dirty="0" err="1" smtClean="0">
                <a:solidFill>
                  <a:schemeClr val="tx1">
                    <a:lumMod val="75000"/>
                    <a:lumOff val="25000"/>
                  </a:schemeClr>
                </a:solidFill>
                <a:cs typeface="+mn-cs"/>
              </a:rPr>
              <a:t>Tamoxifen</a:t>
            </a:r>
            <a:r>
              <a:rPr lang="en-US" altLang="ar-IQ" dirty="0" smtClean="0">
                <a:solidFill>
                  <a:schemeClr val="tx1">
                    <a:lumMod val="75000"/>
                    <a:lumOff val="25000"/>
                  </a:schemeClr>
                </a:solidFill>
                <a:cs typeface="+mn-cs"/>
              </a:rPr>
              <a:t> use</a:t>
            </a:r>
          </a:p>
          <a:p>
            <a:pPr marL="822960" lvl="2" indent="-182880" algn="l" rtl="0" eaLnBrk="1" fontAlgn="auto" hangingPunct="1">
              <a:buClr>
                <a:schemeClr val="accent6">
                  <a:lumMod val="75000"/>
                </a:schemeClr>
              </a:buClr>
              <a:buFontTx/>
              <a:buChar char="-"/>
              <a:defRPr/>
            </a:pPr>
            <a:r>
              <a:rPr lang="en-US" altLang="ar-IQ" dirty="0" smtClean="0">
                <a:solidFill>
                  <a:schemeClr val="tx1">
                    <a:lumMod val="75000"/>
                    <a:lumOff val="25000"/>
                  </a:schemeClr>
                </a:solidFill>
                <a:cs typeface="+mn-cs"/>
              </a:rPr>
              <a:t>Obesity				-  High fat diet </a:t>
            </a:r>
          </a:p>
          <a:p>
            <a:pPr marL="822960" lvl="2" indent="-182880" algn="l" rtl="0" eaLnBrk="1" fontAlgn="auto" hangingPunct="1">
              <a:buClr>
                <a:schemeClr val="accent6">
                  <a:lumMod val="75000"/>
                </a:schemeClr>
              </a:buClr>
              <a:buFontTx/>
              <a:buChar char="-"/>
              <a:defRPr/>
            </a:pPr>
            <a:r>
              <a:rPr lang="en-US" altLang="ar-IQ" dirty="0" smtClean="0">
                <a:solidFill>
                  <a:schemeClr val="tx1">
                    <a:lumMod val="75000"/>
                    <a:lumOff val="25000"/>
                  </a:schemeClr>
                </a:solidFill>
                <a:cs typeface="+mn-cs"/>
              </a:rPr>
              <a:t>positive family history                 - African racial origin.</a:t>
            </a:r>
          </a:p>
        </p:txBody>
      </p:sp>
    </p:spTree>
    <p:extLst>
      <p:ext uri="{BB962C8B-B14F-4D97-AF65-F5344CB8AC3E}">
        <p14:creationId xmlns:p14="http://schemas.microsoft.com/office/powerpoint/2010/main" val="1150733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0" y="0"/>
            <a:ext cx="7543800" cy="1295400"/>
          </a:xfrm>
        </p:spPr>
        <p:txBody>
          <a:bodyPr rtlCol="0"/>
          <a:lstStyle/>
          <a:p>
            <a:pPr marL="320040" indent="-320040" algn="l" rtl="0" eaLnBrk="1" fontAlgn="auto" hangingPunct="1">
              <a:spcAft>
                <a:spcPts val="0"/>
              </a:spcAft>
              <a:buClr>
                <a:schemeClr val="accent6">
                  <a:lumMod val="75000"/>
                </a:schemeClr>
              </a:buClr>
              <a:defRPr/>
            </a:pPr>
            <a:r>
              <a:rPr lang="en-US" altLang="ar-IQ" i="1" dirty="0" smtClean="0">
                <a:solidFill>
                  <a:srgbClr val="FF0066"/>
                </a:solidFill>
                <a:cs typeface="Tahoma" pitchFamily="34" charset="0"/>
              </a:rPr>
              <a:t>a lower risk of fibroids</a:t>
            </a:r>
          </a:p>
        </p:txBody>
      </p:sp>
      <p:sp>
        <p:nvSpPr>
          <p:cNvPr id="23555" name="Rectangle 3"/>
          <p:cNvSpPr>
            <a:spLocks noGrp="1" noChangeArrowheads="1"/>
          </p:cNvSpPr>
          <p:nvPr>
            <p:ph type="body" idx="4294967295"/>
          </p:nvPr>
        </p:nvSpPr>
        <p:spPr>
          <a:xfrm>
            <a:off x="0" y="1760538"/>
            <a:ext cx="8229600" cy="4411662"/>
          </a:xfrm>
        </p:spPr>
        <p:txBody>
          <a:bodyPr/>
          <a:lstStyle/>
          <a:p>
            <a:pPr algn="l" rtl="0" eaLnBrk="1" hangingPunct="1">
              <a:buFont typeface="Wingdings" pitchFamily="2" charset="2"/>
              <a:buNone/>
            </a:pPr>
            <a:r>
              <a:rPr lang="en-US" altLang="ar-IQ" smtClean="0">
                <a:solidFill>
                  <a:srgbClr val="FFFF00"/>
                </a:solidFill>
                <a:cs typeface="Tahoma" pitchFamily="34" charset="0"/>
              </a:rPr>
              <a:t>1</a:t>
            </a:r>
            <a:r>
              <a:rPr lang="en-US" altLang="ar-IQ" smtClean="0">
                <a:solidFill>
                  <a:schemeClr val="tx2"/>
                </a:solidFill>
                <a:cs typeface="Tahoma" pitchFamily="34" charset="0"/>
              </a:rPr>
              <a:t>-Oral contraceptives </a:t>
            </a:r>
          </a:p>
          <a:p>
            <a:pPr algn="l" rtl="0" eaLnBrk="1" hangingPunct="1">
              <a:buFont typeface="Wingdings" pitchFamily="2" charset="2"/>
              <a:buNone/>
            </a:pPr>
            <a:r>
              <a:rPr lang="en-US" altLang="ar-IQ" smtClean="0">
                <a:solidFill>
                  <a:srgbClr val="FFFF00"/>
                </a:solidFill>
                <a:cs typeface="Tahoma" pitchFamily="34" charset="0"/>
              </a:rPr>
              <a:t>2</a:t>
            </a:r>
            <a:r>
              <a:rPr lang="en-US" altLang="ar-IQ" smtClean="0">
                <a:solidFill>
                  <a:schemeClr val="tx2"/>
                </a:solidFill>
                <a:cs typeface="Tahoma" pitchFamily="34" charset="0"/>
              </a:rPr>
              <a:t>-Athletic women may have,</a:t>
            </a:r>
          </a:p>
          <a:p>
            <a:pPr algn="l" rtl="0" eaLnBrk="1" hangingPunct="1">
              <a:buFont typeface="Wingdings" pitchFamily="2" charset="2"/>
              <a:buNone/>
            </a:pPr>
            <a:r>
              <a:rPr lang="en-US" altLang="ar-IQ" sz="3600" smtClean="0">
                <a:solidFill>
                  <a:srgbClr val="FFFF00"/>
                </a:solidFill>
                <a:cs typeface="Tahoma" pitchFamily="34" charset="0"/>
              </a:rPr>
              <a:t> 3</a:t>
            </a:r>
            <a:r>
              <a:rPr lang="en-US" altLang="ar-IQ" smtClean="0">
                <a:solidFill>
                  <a:schemeClr val="tx2"/>
                </a:solidFill>
                <a:cs typeface="Tahoma" pitchFamily="34" charset="0"/>
              </a:rPr>
              <a:t>-Pregnancy and giving birth may have a protective effect, </a:t>
            </a:r>
          </a:p>
          <a:p>
            <a:pPr algn="l" rtl="0" eaLnBrk="1" hangingPunct="1">
              <a:buFont typeface="Wingdings" pitchFamily="2" charset="2"/>
              <a:buNone/>
            </a:pPr>
            <a:endParaRPr lang="en-US" altLang="ar-IQ" smtClean="0">
              <a:solidFill>
                <a:schemeClr val="tx2"/>
              </a:solidFill>
              <a:cs typeface="Tahoma" pitchFamily="34" charset="0"/>
            </a:endParaRPr>
          </a:p>
        </p:txBody>
      </p:sp>
    </p:spTree>
    <p:extLst>
      <p:ext uri="{BB962C8B-B14F-4D97-AF65-F5344CB8AC3E}">
        <p14:creationId xmlns:p14="http://schemas.microsoft.com/office/powerpoint/2010/main" val="224999964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457200"/>
            <a:ext cx="8229600" cy="1143000"/>
          </a:xfrm>
        </p:spPr>
        <p:txBody>
          <a:bodyPr rtlCol="0"/>
          <a:lstStyle/>
          <a:p>
            <a:pPr marL="320040" indent="-320040" algn="ctr" rtl="0" eaLnBrk="1" fontAlgn="auto" hangingPunct="1">
              <a:spcAft>
                <a:spcPts val="0"/>
              </a:spcAft>
              <a:buClr>
                <a:schemeClr val="accent6">
                  <a:lumMod val="75000"/>
                </a:schemeClr>
              </a:buClr>
              <a:defRPr/>
            </a:pPr>
            <a:r>
              <a:rPr lang="en-US" altLang="ar-IQ" dirty="0" smtClean="0">
                <a:cs typeface="+mj-cs"/>
              </a:rPr>
              <a:t>Leiomyoma</a:t>
            </a:r>
          </a:p>
        </p:txBody>
      </p:sp>
      <p:sp>
        <p:nvSpPr>
          <p:cNvPr id="24579" name="Content Placeholder 2"/>
          <p:cNvSpPr>
            <a:spLocks noGrp="1"/>
          </p:cNvSpPr>
          <p:nvPr>
            <p:ph idx="1"/>
          </p:nvPr>
        </p:nvSpPr>
        <p:spPr>
          <a:xfrm>
            <a:off x="381000" y="1295400"/>
            <a:ext cx="8229600" cy="4389438"/>
          </a:xfrm>
        </p:spPr>
        <p:txBody>
          <a:bodyPr>
            <a:noAutofit/>
          </a:bodyPr>
          <a:lstStyle/>
          <a:p>
            <a:pPr algn="l" rtl="0" eaLnBrk="1" hangingPunct="1"/>
            <a:r>
              <a:rPr lang="en-US" altLang="ar-IQ" sz="2400" dirty="0" smtClean="0">
                <a:cs typeface="Tahoma" pitchFamily="34" charset="0"/>
              </a:rPr>
              <a:t>3 most common types:</a:t>
            </a:r>
          </a:p>
          <a:p>
            <a:pPr lvl="2" algn="l" rtl="0" eaLnBrk="1" hangingPunct="1"/>
            <a:r>
              <a:rPr lang="en-US" altLang="ar-IQ" dirty="0" smtClean="0">
                <a:cs typeface="Tahoma" pitchFamily="34" charset="0"/>
              </a:rPr>
              <a:t>Intramural</a:t>
            </a:r>
          </a:p>
          <a:p>
            <a:pPr lvl="2" algn="l" rtl="0" eaLnBrk="1" hangingPunct="1"/>
            <a:r>
              <a:rPr lang="en-US" altLang="ar-IQ" dirty="0" err="1" smtClean="0">
                <a:cs typeface="Tahoma" pitchFamily="34" charset="0"/>
              </a:rPr>
              <a:t>Subserous</a:t>
            </a:r>
            <a:endParaRPr lang="en-US" altLang="ar-IQ" dirty="0" smtClean="0">
              <a:cs typeface="Tahoma" pitchFamily="34" charset="0"/>
            </a:endParaRPr>
          </a:p>
          <a:p>
            <a:pPr lvl="2" algn="l" rtl="0" eaLnBrk="1" hangingPunct="1"/>
            <a:r>
              <a:rPr lang="en-US" altLang="ar-IQ" dirty="0" err="1" smtClean="0">
                <a:cs typeface="Tahoma" pitchFamily="34" charset="0"/>
              </a:rPr>
              <a:t>Submucous</a:t>
            </a:r>
            <a:endParaRPr lang="en-US" altLang="ar-IQ" dirty="0" smtClean="0">
              <a:cs typeface="Tahoma" pitchFamily="34" charset="0"/>
            </a:endParaRPr>
          </a:p>
          <a:p>
            <a:pPr algn="l" rtl="0" eaLnBrk="1" hangingPunct="1"/>
            <a:r>
              <a:rPr lang="en-US" altLang="ar-IQ" sz="2400" dirty="0" smtClean="0">
                <a:cs typeface="Tahoma" pitchFamily="34" charset="0"/>
              </a:rPr>
              <a:t>Other types: </a:t>
            </a:r>
            <a:r>
              <a:rPr lang="en-US" altLang="ar-IQ" sz="2400" dirty="0" err="1" smtClean="0">
                <a:cs typeface="Tahoma" pitchFamily="34" charset="0"/>
              </a:rPr>
              <a:t>Intraligamentary</a:t>
            </a:r>
            <a:r>
              <a:rPr lang="en-US" altLang="ar-IQ" sz="2400" dirty="0" smtClean="0">
                <a:cs typeface="Tahoma" pitchFamily="34" charset="0"/>
              </a:rPr>
              <a:t> and Parasitic </a:t>
            </a:r>
            <a:r>
              <a:rPr lang="en-US" altLang="ar-IQ" sz="2400" dirty="0" err="1" smtClean="0">
                <a:cs typeface="Tahoma" pitchFamily="34" charset="0"/>
              </a:rPr>
              <a:t>myomas</a:t>
            </a:r>
            <a:endParaRPr lang="en-US" altLang="ar-IQ" sz="2400" dirty="0" smtClean="0">
              <a:cs typeface="Tahoma" pitchFamily="34" charset="0"/>
            </a:endParaRPr>
          </a:p>
          <a:p>
            <a:pPr algn="l" rtl="0" eaLnBrk="1" hangingPunct="1"/>
            <a:r>
              <a:rPr lang="en-US" altLang="ar-IQ" sz="2400" dirty="0" smtClean="0">
                <a:cs typeface="Tahoma" pitchFamily="34" charset="0"/>
              </a:rPr>
              <a:t>Origin: </a:t>
            </a:r>
          </a:p>
          <a:p>
            <a:pPr lvl="2" algn="l" rtl="0" eaLnBrk="1" hangingPunct="1"/>
            <a:r>
              <a:rPr lang="en-US" altLang="ar-IQ" dirty="0" smtClean="0">
                <a:cs typeface="Tahoma" pitchFamily="34" charset="0"/>
              </a:rPr>
              <a:t>Each tumor develops from a single muscle cell a progenitor </a:t>
            </a:r>
            <a:r>
              <a:rPr lang="en-US" altLang="ar-IQ" dirty="0" err="1" smtClean="0">
                <a:cs typeface="Tahoma" pitchFamily="34" charset="0"/>
              </a:rPr>
              <a:t>myocyte</a:t>
            </a:r>
            <a:endParaRPr lang="en-US" altLang="ar-IQ" dirty="0" smtClean="0">
              <a:cs typeface="Tahoma" pitchFamily="34" charset="0"/>
            </a:endParaRPr>
          </a:p>
          <a:p>
            <a:pPr lvl="2" algn="l" rtl="0" eaLnBrk="1" hangingPunct="1"/>
            <a:r>
              <a:rPr lang="en-US" altLang="ar-IQ" dirty="0" smtClean="0">
                <a:cs typeface="Tahoma" pitchFamily="34" charset="0"/>
              </a:rPr>
              <a:t>Cytogenetic analysis demonstrated that </a:t>
            </a:r>
            <a:r>
              <a:rPr lang="en-US" altLang="ar-IQ" dirty="0" err="1" smtClean="0">
                <a:cs typeface="Tahoma" pitchFamily="34" charset="0"/>
              </a:rPr>
              <a:t>myomas</a:t>
            </a:r>
            <a:r>
              <a:rPr lang="en-US" altLang="ar-IQ" dirty="0" smtClean="0">
                <a:cs typeface="Tahoma" pitchFamily="34" charset="0"/>
              </a:rPr>
              <a:t> have multiple chromosomal abnormalities affecting regulation of growth-inducing proteins and cytokines</a:t>
            </a:r>
          </a:p>
        </p:txBody>
      </p:sp>
    </p:spTree>
    <p:extLst>
      <p:ext uri="{BB962C8B-B14F-4D97-AF65-F5344CB8AC3E}">
        <p14:creationId xmlns:p14="http://schemas.microsoft.com/office/powerpoint/2010/main" val="21917035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28600"/>
            <a:ext cx="8229600" cy="1143000"/>
          </a:xfrm>
        </p:spPr>
        <p:txBody>
          <a:bodyPr rtlCol="0"/>
          <a:lstStyle/>
          <a:p>
            <a:pPr marL="320040" indent="-320040" algn="ctr" rtl="0" eaLnBrk="1" fontAlgn="auto" hangingPunct="1">
              <a:spcAft>
                <a:spcPts val="0"/>
              </a:spcAft>
              <a:buClr>
                <a:schemeClr val="accent6">
                  <a:lumMod val="75000"/>
                </a:schemeClr>
              </a:buClr>
              <a:defRPr/>
            </a:pPr>
            <a:r>
              <a:rPr lang="en-US" altLang="ar-IQ" dirty="0" smtClean="0">
                <a:cs typeface="+mj-cs"/>
              </a:rPr>
              <a:t>Types of </a:t>
            </a:r>
            <a:r>
              <a:rPr lang="en-US" altLang="ar-IQ" dirty="0" err="1" smtClean="0">
                <a:cs typeface="+mj-cs"/>
              </a:rPr>
              <a:t>Myoma</a:t>
            </a:r>
            <a:endParaRPr lang="en-US" altLang="ar-IQ" dirty="0" smtClean="0">
              <a:cs typeface="+mj-cs"/>
            </a:endParaRPr>
          </a:p>
        </p:txBody>
      </p:sp>
      <p:pic>
        <p:nvPicPr>
          <p:cNvPr id="25603" name="Content Placeholder 3" descr="myoma, various types.bmp"/>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95400" y="1219200"/>
            <a:ext cx="5791200" cy="4724400"/>
          </a:xfrm>
        </p:spPr>
      </p:pic>
    </p:spTree>
    <p:extLst>
      <p:ext uri="{BB962C8B-B14F-4D97-AF65-F5344CB8AC3E}">
        <p14:creationId xmlns:p14="http://schemas.microsoft.com/office/powerpoint/2010/main" val="4285709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52400" y="2133600"/>
            <a:ext cx="8763000" cy="1143000"/>
          </a:xfrm>
        </p:spPr>
        <p:txBody>
          <a:bodyPr rtlCol="0">
            <a:normAutofit fontScale="90000"/>
          </a:bodyPr>
          <a:lstStyle/>
          <a:p>
            <a:pPr marL="320040" indent="-320040" algn="ctr" rtl="0" eaLnBrk="1" fontAlgn="auto" hangingPunct="1">
              <a:spcAft>
                <a:spcPts val="0"/>
              </a:spcAft>
              <a:buClr>
                <a:schemeClr val="accent6">
                  <a:lumMod val="75000"/>
                </a:schemeClr>
              </a:buClr>
              <a:defRPr/>
            </a:pPr>
            <a:r>
              <a:rPr lang="en-US" altLang="ar-IQ" sz="5400" dirty="0" smtClean="0">
                <a:cs typeface="+mj-cs"/>
              </a:rPr>
              <a:t>Benign and Malignant  </a:t>
            </a:r>
            <a:r>
              <a:rPr lang="en-US" altLang="ar-IQ" sz="5400" dirty="0" smtClean="0">
                <a:cs typeface="+mj-cs"/>
              </a:rPr>
              <a:t>Lesions of the Uterus</a:t>
            </a:r>
          </a:p>
        </p:txBody>
      </p:sp>
      <p:sp>
        <p:nvSpPr>
          <p:cNvPr id="2" name="مستطيل 1"/>
          <p:cNvSpPr/>
          <p:nvPr/>
        </p:nvSpPr>
        <p:spPr>
          <a:xfrm>
            <a:off x="539552" y="3573016"/>
            <a:ext cx="6408712" cy="2677656"/>
          </a:xfrm>
          <a:prstGeom prst="rect">
            <a:avLst/>
          </a:prstGeom>
        </p:spPr>
        <p:txBody>
          <a:bodyPr wrap="square">
            <a:spAutoFit/>
          </a:bodyPr>
          <a:lstStyle/>
          <a:p>
            <a:pPr algn="l"/>
            <a:r>
              <a:rPr lang="en-US" sz="2400" dirty="0"/>
              <a:t>Ass. Prof.  Dr. </a:t>
            </a:r>
            <a:r>
              <a:rPr lang="en-US" sz="2400" dirty="0" err="1"/>
              <a:t>Sawsan</a:t>
            </a:r>
            <a:r>
              <a:rPr lang="en-US" sz="2400" dirty="0"/>
              <a:t>  </a:t>
            </a:r>
            <a:r>
              <a:rPr lang="en-US" sz="2400" dirty="0" err="1"/>
              <a:t>Talib</a:t>
            </a:r>
            <a:r>
              <a:rPr lang="en-US" sz="2400" dirty="0"/>
              <a:t> </a:t>
            </a:r>
          </a:p>
          <a:p>
            <a:pPr algn="l"/>
            <a:r>
              <a:rPr lang="en-US" sz="2400" dirty="0"/>
              <a:t/>
            </a:r>
            <a:br>
              <a:rPr lang="en-US" sz="2400" dirty="0"/>
            </a:br>
            <a:r>
              <a:rPr lang="en-US" sz="2400" dirty="0"/>
              <a:t> Department of Obstetrics and Gynecology</a:t>
            </a:r>
            <a:br>
              <a:rPr lang="en-US" sz="2400" dirty="0"/>
            </a:br>
            <a:r>
              <a:rPr lang="en-US" sz="2400" dirty="0"/>
              <a:t>College of medicine/ </a:t>
            </a:r>
            <a:r>
              <a:rPr lang="en-US" sz="2400" dirty="0" err="1"/>
              <a:t>Diyala</a:t>
            </a:r>
            <a:r>
              <a:rPr lang="en-US" sz="2400" dirty="0"/>
              <a:t> University</a:t>
            </a:r>
          </a:p>
          <a:p>
            <a:pPr algn="l"/>
            <a:endParaRPr lang="en-US" sz="2400" dirty="0"/>
          </a:p>
          <a:p>
            <a:pPr algn="l"/>
            <a:r>
              <a:rPr lang="en-US" sz="2400" dirty="0" err="1"/>
              <a:t>Lec</a:t>
            </a:r>
            <a:r>
              <a:rPr lang="en-US" sz="2400" dirty="0"/>
              <a:t> </a:t>
            </a:r>
            <a:r>
              <a:rPr lang="en-US" sz="2400" dirty="0" smtClean="0"/>
              <a:t>3 /5th </a:t>
            </a:r>
            <a:r>
              <a:rPr lang="en-US" sz="2400" dirty="0"/>
              <a:t>stage /2021-2022</a:t>
            </a:r>
          </a:p>
          <a:p>
            <a:pPr algn="l"/>
            <a:endParaRPr lang="en-US" sz="2400" dirty="0"/>
          </a:p>
        </p:txBody>
      </p:sp>
    </p:spTree>
    <p:extLst>
      <p:ext uri="{BB962C8B-B14F-4D97-AF65-F5344CB8AC3E}">
        <p14:creationId xmlns:p14="http://schemas.microsoft.com/office/powerpoint/2010/main" val="20701925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14600"/>
            <a:ext cx="2362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006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913313"/>
            <a:ext cx="259080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8188" y="4618038"/>
            <a:ext cx="3097212"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5715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76200"/>
            <a:ext cx="2819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3048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5600" y="25146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72200" y="264795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5" name="Text Box 18"/>
          <p:cNvSpPr txBox="1">
            <a:spLocks noChangeArrowheads="1"/>
          </p:cNvSpPr>
          <p:nvPr/>
        </p:nvSpPr>
        <p:spPr bwMode="auto">
          <a:xfrm>
            <a:off x="212725" y="2068513"/>
            <a:ext cx="26368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lgn="l" rtl="0" eaLnBrk="0" fontAlgn="base" hangingPunct="0">
              <a:spcBef>
                <a:spcPct val="0"/>
              </a:spcBef>
              <a:spcAft>
                <a:spcPct val="0"/>
              </a:spcAft>
            </a:pPr>
            <a:r>
              <a:rPr lang="en-US" altLang="ar-IQ" sz="2000" i="1" smtClean="0">
                <a:solidFill>
                  <a:prstClr val="black"/>
                </a:solidFill>
              </a:rPr>
              <a:t>Operation In progress</a:t>
            </a:r>
          </a:p>
        </p:txBody>
      </p:sp>
    </p:spTree>
    <p:extLst>
      <p:ext uri="{BB962C8B-B14F-4D97-AF65-F5344CB8AC3E}">
        <p14:creationId xmlns:p14="http://schemas.microsoft.com/office/powerpoint/2010/main" val="24882108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381000"/>
            <a:ext cx="8229600" cy="671736"/>
          </a:xfrm>
        </p:spPr>
        <p:txBody>
          <a:bodyPr rtlCol="0">
            <a:normAutofit fontScale="90000"/>
          </a:bodyPr>
          <a:lstStyle/>
          <a:p>
            <a:pPr marL="320040" indent="-320040" algn="ctr" rtl="0" eaLnBrk="1" fontAlgn="auto" hangingPunct="1">
              <a:spcAft>
                <a:spcPts val="0"/>
              </a:spcAft>
              <a:buClr>
                <a:schemeClr val="accent6">
                  <a:lumMod val="75000"/>
                </a:schemeClr>
              </a:buClr>
              <a:defRPr/>
            </a:pPr>
            <a:r>
              <a:rPr lang="en-US" altLang="ar-IQ" dirty="0" smtClean="0">
                <a:solidFill>
                  <a:srgbClr val="C00000"/>
                </a:solidFill>
                <a:cs typeface="+mj-cs"/>
              </a:rPr>
              <a:t>Leiomyoma</a:t>
            </a:r>
          </a:p>
        </p:txBody>
      </p:sp>
      <p:sp>
        <p:nvSpPr>
          <p:cNvPr id="29699" name="Content Placeholder 2"/>
          <p:cNvSpPr>
            <a:spLocks noGrp="1"/>
          </p:cNvSpPr>
          <p:nvPr>
            <p:ph idx="1"/>
          </p:nvPr>
        </p:nvSpPr>
        <p:spPr>
          <a:xfrm>
            <a:off x="457200" y="1196753"/>
            <a:ext cx="8229600" cy="4975448"/>
          </a:xfrm>
        </p:spPr>
        <p:txBody>
          <a:bodyPr rtlCol="0">
            <a:noAutofit/>
          </a:bodyPr>
          <a:lstStyle/>
          <a:p>
            <a:pPr indent="-182880" algn="l" rtl="0" eaLnBrk="1" fontAlgn="auto" hangingPunct="1">
              <a:buClr>
                <a:schemeClr val="accent6">
                  <a:lumMod val="75000"/>
                </a:schemeClr>
              </a:buClr>
              <a:defRPr/>
            </a:pPr>
            <a:r>
              <a:rPr lang="en-US" altLang="ar-IQ" sz="2400" dirty="0" smtClean="0">
                <a:solidFill>
                  <a:srgbClr val="C00000"/>
                </a:solidFill>
                <a:cs typeface="+mn-cs"/>
              </a:rPr>
              <a:t>Current theory: </a:t>
            </a:r>
          </a:p>
          <a:p>
            <a:pPr indent="-182880" algn="l" rtl="0" eaLnBrk="1" fontAlgn="auto" hangingPunct="1">
              <a:buClr>
                <a:schemeClr val="accent6">
                  <a:lumMod val="75000"/>
                </a:schemeClr>
              </a:buClr>
              <a:buFont typeface="Wingdings 2" pitchFamily="18" charset="2"/>
              <a:buNone/>
              <a:defRPr/>
            </a:pPr>
            <a:r>
              <a:rPr lang="en-US" altLang="ar-IQ" sz="2400" dirty="0" smtClean="0">
                <a:solidFill>
                  <a:schemeClr val="tx1">
                    <a:lumMod val="75000"/>
                    <a:lumOff val="25000"/>
                  </a:schemeClr>
                </a:solidFill>
                <a:cs typeface="+mn-cs"/>
              </a:rPr>
              <a:t>		Neoplastic transformation from normal myometrium to </a:t>
            </a:r>
            <a:r>
              <a:rPr lang="en-US" altLang="ar-IQ" sz="2400" dirty="0" err="1" smtClean="0">
                <a:solidFill>
                  <a:schemeClr val="tx1">
                    <a:lumMod val="75000"/>
                    <a:lumOff val="25000"/>
                  </a:schemeClr>
                </a:solidFill>
                <a:cs typeface="+mn-cs"/>
              </a:rPr>
              <a:t>leiomyomata</a:t>
            </a:r>
            <a:r>
              <a:rPr lang="en-US" altLang="ar-IQ" sz="2400" dirty="0" smtClean="0">
                <a:solidFill>
                  <a:schemeClr val="tx1">
                    <a:lumMod val="75000"/>
                    <a:lumOff val="25000"/>
                  </a:schemeClr>
                </a:solidFill>
                <a:cs typeface="+mn-cs"/>
              </a:rPr>
              <a:t> is the result of a somatic mutation in the single progenitor cell affecting cytokines that affect cell growth. The growth may be influenced by estrogen and progesterone levels.</a:t>
            </a:r>
          </a:p>
          <a:p>
            <a:pPr indent="-182880" algn="l" rtl="0" eaLnBrk="1" fontAlgn="auto" hangingPunct="1">
              <a:buClr>
                <a:schemeClr val="accent6">
                  <a:lumMod val="75000"/>
                </a:schemeClr>
              </a:buClr>
              <a:defRPr/>
            </a:pPr>
            <a:r>
              <a:rPr lang="en-US" altLang="ar-IQ" sz="2400" dirty="0" smtClean="0">
                <a:solidFill>
                  <a:srgbClr val="C00000"/>
                </a:solidFill>
                <a:cs typeface="+mn-cs"/>
              </a:rPr>
              <a:t>Clinical characteristics:</a:t>
            </a:r>
          </a:p>
          <a:p>
            <a:pPr marL="822960" lvl="2" indent="-182880" algn="l" rtl="0" eaLnBrk="1" fontAlgn="auto" hangingPunct="1">
              <a:buClr>
                <a:schemeClr val="accent6">
                  <a:lumMod val="75000"/>
                </a:schemeClr>
              </a:buClr>
              <a:defRPr/>
            </a:pPr>
            <a:r>
              <a:rPr lang="en-US" altLang="ar-IQ" dirty="0" smtClean="0">
                <a:solidFill>
                  <a:schemeClr val="tx1">
                    <a:lumMod val="75000"/>
                    <a:lumOff val="25000"/>
                  </a:schemeClr>
                </a:solidFill>
                <a:cs typeface="+mn-cs"/>
              </a:rPr>
              <a:t>Rare before menarche, diminish in size after menopause</a:t>
            </a:r>
          </a:p>
          <a:p>
            <a:pPr marL="822960" lvl="2" indent="-182880" algn="l" rtl="0" eaLnBrk="1" fontAlgn="auto" hangingPunct="1">
              <a:buClr>
                <a:schemeClr val="accent6">
                  <a:lumMod val="75000"/>
                </a:schemeClr>
              </a:buClr>
              <a:defRPr/>
            </a:pPr>
            <a:r>
              <a:rPr lang="en-US" altLang="ar-IQ" dirty="0" smtClean="0">
                <a:solidFill>
                  <a:schemeClr val="tx1">
                    <a:lumMod val="75000"/>
                    <a:lumOff val="25000"/>
                  </a:schemeClr>
                </a:solidFill>
                <a:cs typeface="+mn-cs"/>
              </a:rPr>
              <a:t>Enlarges during pregnancy and occasionally during OCP use</a:t>
            </a:r>
          </a:p>
          <a:p>
            <a:pPr indent="-182880" algn="l" rtl="0" eaLnBrk="1" fontAlgn="auto" hangingPunct="1">
              <a:buClr>
                <a:schemeClr val="accent6">
                  <a:lumMod val="75000"/>
                </a:schemeClr>
              </a:buClr>
              <a:defRPr/>
            </a:pPr>
            <a:r>
              <a:rPr lang="en-US" altLang="ar-IQ" sz="2400" dirty="0" smtClean="0">
                <a:solidFill>
                  <a:srgbClr val="C00000"/>
                </a:solidFill>
                <a:cs typeface="+mn-cs"/>
              </a:rPr>
              <a:t>Gross appearance:</a:t>
            </a:r>
          </a:p>
          <a:p>
            <a:pPr marL="822960" lvl="2" indent="-182880" algn="l" rtl="0" eaLnBrk="1" fontAlgn="auto" hangingPunct="1">
              <a:buClr>
                <a:schemeClr val="accent6">
                  <a:lumMod val="75000"/>
                </a:schemeClr>
              </a:buClr>
              <a:defRPr/>
            </a:pPr>
            <a:r>
              <a:rPr lang="en-US" altLang="ar-IQ" dirty="0" smtClean="0">
                <a:solidFill>
                  <a:schemeClr val="tx1">
                    <a:lumMod val="75000"/>
                    <a:lumOff val="25000"/>
                  </a:schemeClr>
                </a:solidFill>
                <a:cs typeface="+mn-cs"/>
              </a:rPr>
              <a:t>Lighter in color than the normal myometrium</a:t>
            </a:r>
          </a:p>
          <a:p>
            <a:pPr marL="822960" lvl="2" indent="-182880" algn="l" rtl="0" eaLnBrk="1" fontAlgn="auto" hangingPunct="1">
              <a:buClr>
                <a:schemeClr val="accent6">
                  <a:lumMod val="75000"/>
                </a:schemeClr>
              </a:buClr>
              <a:defRPr/>
            </a:pPr>
            <a:r>
              <a:rPr lang="en-US" altLang="ar-IQ" dirty="0" smtClean="0">
                <a:solidFill>
                  <a:schemeClr val="tx1">
                    <a:lumMod val="75000"/>
                    <a:lumOff val="25000"/>
                  </a:schemeClr>
                </a:solidFill>
                <a:cs typeface="+mn-cs"/>
              </a:rPr>
              <a:t>Cut surface: Glistening, pearl-white with smooth muscle arranged in </a:t>
            </a:r>
            <a:r>
              <a:rPr lang="en-US" altLang="ar-IQ" dirty="0" err="1" smtClean="0">
                <a:solidFill>
                  <a:schemeClr val="tx1">
                    <a:lumMod val="75000"/>
                    <a:lumOff val="25000"/>
                  </a:schemeClr>
                </a:solidFill>
                <a:cs typeface="+mn-cs"/>
              </a:rPr>
              <a:t>trabeculated</a:t>
            </a:r>
            <a:r>
              <a:rPr lang="en-US" altLang="ar-IQ" dirty="0" smtClean="0">
                <a:solidFill>
                  <a:schemeClr val="tx1">
                    <a:lumMod val="75000"/>
                    <a:lumOff val="25000"/>
                  </a:schemeClr>
                </a:solidFill>
                <a:cs typeface="+mn-cs"/>
              </a:rPr>
              <a:t> or whorl configuration. </a:t>
            </a:r>
          </a:p>
          <a:p>
            <a:pPr marL="822960" lvl="2" indent="-182880" algn="l" rtl="0" eaLnBrk="1" fontAlgn="auto" hangingPunct="1">
              <a:buClr>
                <a:schemeClr val="accent6">
                  <a:lumMod val="75000"/>
                </a:schemeClr>
              </a:buClr>
              <a:defRPr/>
            </a:pPr>
            <a:endParaRPr lang="en-US" altLang="ar-IQ" dirty="0" smtClean="0">
              <a:solidFill>
                <a:schemeClr val="tx1">
                  <a:lumMod val="75000"/>
                  <a:lumOff val="25000"/>
                </a:schemeClr>
              </a:solidFill>
              <a:cs typeface="+mn-cs"/>
            </a:endParaRPr>
          </a:p>
        </p:txBody>
      </p:sp>
    </p:spTree>
    <p:extLst>
      <p:ext uri="{BB962C8B-B14F-4D97-AF65-F5344CB8AC3E}">
        <p14:creationId xmlns:p14="http://schemas.microsoft.com/office/powerpoint/2010/main" val="22058435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304800"/>
            <a:ext cx="8229600" cy="1143000"/>
          </a:xfrm>
        </p:spPr>
        <p:txBody>
          <a:bodyPr rtlCol="0"/>
          <a:lstStyle/>
          <a:p>
            <a:pPr marL="320040" indent="-320040" algn="ctr" rtl="0" eaLnBrk="1" fontAlgn="auto" hangingPunct="1">
              <a:spcAft>
                <a:spcPts val="0"/>
              </a:spcAft>
              <a:buClr>
                <a:schemeClr val="accent6">
                  <a:lumMod val="75000"/>
                </a:schemeClr>
              </a:buClr>
              <a:defRPr/>
            </a:pPr>
            <a:r>
              <a:rPr lang="en-US" altLang="ar-IQ" dirty="0" smtClean="0">
                <a:cs typeface="+mj-cs"/>
              </a:rPr>
              <a:t>Leiomyoma</a:t>
            </a:r>
          </a:p>
        </p:txBody>
      </p:sp>
      <p:pic>
        <p:nvPicPr>
          <p:cNvPr id="28675" name="Content Placeholder 3" descr="Normal_uterus.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 y="1782763"/>
            <a:ext cx="3581400" cy="5075237"/>
          </a:xfrm>
        </p:spPr>
      </p:pic>
      <p:pic>
        <p:nvPicPr>
          <p:cNvPr id="28676" name="Picture 4" descr="myoma, cut section, gross.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828800"/>
            <a:ext cx="3657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60437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381000"/>
            <a:ext cx="8229600" cy="1143000"/>
          </a:xfrm>
        </p:spPr>
        <p:txBody>
          <a:bodyPr rtlCol="0"/>
          <a:lstStyle/>
          <a:p>
            <a:pPr marL="320040" indent="-320040" algn="ctr" rtl="0" eaLnBrk="1" fontAlgn="auto" hangingPunct="1">
              <a:spcAft>
                <a:spcPts val="0"/>
              </a:spcAft>
              <a:buClr>
                <a:schemeClr val="accent6">
                  <a:lumMod val="75000"/>
                </a:schemeClr>
              </a:buClr>
              <a:defRPr/>
            </a:pPr>
            <a:r>
              <a:rPr lang="en-US" altLang="ar-IQ" dirty="0" smtClean="0">
                <a:cs typeface="+mj-cs"/>
              </a:rPr>
              <a:t>Leiomyoma</a:t>
            </a:r>
          </a:p>
        </p:txBody>
      </p:sp>
      <p:sp>
        <p:nvSpPr>
          <p:cNvPr id="29699" name="Content Placeholder 2"/>
          <p:cNvSpPr>
            <a:spLocks noGrp="1"/>
          </p:cNvSpPr>
          <p:nvPr>
            <p:ph idx="1"/>
          </p:nvPr>
        </p:nvSpPr>
        <p:spPr>
          <a:xfrm>
            <a:off x="457200" y="1752600"/>
            <a:ext cx="8229600" cy="4389438"/>
          </a:xfrm>
        </p:spPr>
        <p:txBody>
          <a:bodyPr>
            <a:normAutofit fontScale="85000" lnSpcReduction="20000"/>
          </a:bodyPr>
          <a:lstStyle/>
          <a:p>
            <a:pPr algn="l" rtl="0" eaLnBrk="1" hangingPunct="1"/>
            <a:r>
              <a:rPr lang="en-US" altLang="ar-IQ" smtClean="0">
                <a:cs typeface="Tahoma" pitchFamily="34" charset="0"/>
              </a:rPr>
              <a:t>Histologic appearance:</a:t>
            </a:r>
          </a:p>
          <a:p>
            <a:pPr algn="l" rtl="0" eaLnBrk="1" hangingPunct="1">
              <a:buFont typeface="Wingdings 2" pitchFamily="18" charset="2"/>
              <a:buNone/>
            </a:pPr>
            <a:r>
              <a:rPr lang="en-US" altLang="ar-IQ" smtClean="0">
                <a:cs typeface="Tahoma" pitchFamily="34" charset="0"/>
              </a:rPr>
              <a:t>		With proliferation of mature smooth muscle cells. The nonstraited muscle fibers are arranged in interlacing bundles with variable amount of fibrous connective tissue in-between.</a:t>
            </a:r>
          </a:p>
          <a:p>
            <a:pPr algn="l" rtl="0" eaLnBrk="1" hangingPunct="1"/>
            <a:endParaRPr lang="en-US" altLang="ar-IQ" smtClean="0">
              <a:cs typeface="Tahoma" pitchFamily="34" charset="0"/>
            </a:endParaRPr>
          </a:p>
          <a:p>
            <a:pPr algn="l" rtl="0" eaLnBrk="1" hangingPunct="1"/>
            <a:r>
              <a:rPr lang="en-US" altLang="ar-IQ" smtClean="0">
                <a:cs typeface="Tahoma" pitchFamily="34" charset="0"/>
              </a:rPr>
              <a:t>Types degeneration:</a:t>
            </a:r>
          </a:p>
          <a:p>
            <a:pPr lvl="2" algn="l" rtl="0" eaLnBrk="1" hangingPunct="1">
              <a:buFontTx/>
              <a:buChar char="-"/>
            </a:pPr>
            <a:r>
              <a:rPr lang="en-US" altLang="ar-IQ" smtClean="0">
                <a:cs typeface="Tahoma" pitchFamily="34" charset="0"/>
              </a:rPr>
              <a:t>Hyaline 			- Myxomatous</a:t>
            </a:r>
          </a:p>
          <a:p>
            <a:pPr lvl="2" algn="l" rtl="0" eaLnBrk="1" hangingPunct="1">
              <a:buFontTx/>
              <a:buChar char="-"/>
            </a:pPr>
            <a:r>
              <a:rPr lang="en-US" altLang="ar-IQ" smtClean="0">
                <a:cs typeface="Tahoma" pitchFamily="34" charset="0"/>
              </a:rPr>
              <a:t>Calcific 			- Cystic</a:t>
            </a:r>
          </a:p>
          <a:p>
            <a:pPr lvl="2" algn="l" rtl="0" eaLnBrk="1" hangingPunct="1">
              <a:buFontTx/>
              <a:buChar char="-"/>
            </a:pPr>
            <a:r>
              <a:rPr lang="en-US" altLang="ar-IQ" smtClean="0">
                <a:cs typeface="Tahoma" pitchFamily="34" charset="0"/>
              </a:rPr>
              <a:t>Fatty 				- Necrosis</a:t>
            </a:r>
          </a:p>
          <a:p>
            <a:pPr lvl="2" algn="l" rtl="0" eaLnBrk="1" hangingPunct="1">
              <a:buFontTx/>
              <a:buChar char="-"/>
            </a:pPr>
            <a:r>
              <a:rPr lang="en-US" altLang="ar-IQ" smtClean="0">
                <a:cs typeface="Tahoma" pitchFamily="34" charset="0"/>
              </a:rPr>
              <a:t>Red or Carneous</a:t>
            </a:r>
          </a:p>
          <a:p>
            <a:pPr lvl="1" algn="l" rtl="0" eaLnBrk="1" hangingPunct="1">
              <a:buFont typeface="Wingdings 2" pitchFamily="18" charset="2"/>
              <a:buNone/>
            </a:pPr>
            <a:r>
              <a:rPr lang="en-US" altLang="ar-IQ" smtClean="0">
                <a:cs typeface="Tahoma" pitchFamily="34" charset="0"/>
              </a:rPr>
              <a:t>	 		 </a:t>
            </a:r>
          </a:p>
        </p:txBody>
      </p:sp>
    </p:spTree>
    <p:extLst>
      <p:ext uri="{BB962C8B-B14F-4D97-AF65-F5344CB8AC3E}">
        <p14:creationId xmlns:p14="http://schemas.microsoft.com/office/powerpoint/2010/main" val="17298410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مستطيل 1"/>
          <p:cNvSpPr>
            <a:spLocks noChangeArrowheads="1"/>
          </p:cNvSpPr>
          <p:nvPr/>
        </p:nvSpPr>
        <p:spPr bwMode="auto">
          <a:xfrm>
            <a:off x="304800" y="1219200"/>
            <a:ext cx="88392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eaLnBrk="0" fontAlgn="base" hangingPunct="0">
              <a:spcBef>
                <a:spcPct val="0"/>
              </a:spcBef>
              <a:spcAft>
                <a:spcPct val="0"/>
              </a:spcAft>
            </a:pPr>
            <a:r>
              <a:rPr lang="en-US" altLang="ar-IQ" sz="2000" smtClean="0">
                <a:solidFill>
                  <a:prstClr val="black"/>
                </a:solidFill>
                <a:latin typeface="Arial" pitchFamily="34" charset="0"/>
              </a:rPr>
              <a:t>Red degeneration follows an acute disruption of the blood supply to the fibroid during active growth, classically during pregnancy. This may present with the sudden</a:t>
            </a:r>
          </a:p>
          <a:p>
            <a:pPr algn="l" rtl="0" eaLnBrk="0" fontAlgn="base" hangingPunct="0">
              <a:spcBef>
                <a:spcPct val="0"/>
              </a:spcBef>
              <a:spcAft>
                <a:spcPct val="0"/>
              </a:spcAft>
            </a:pPr>
            <a:r>
              <a:rPr lang="en-US" altLang="ar-IQ" sz="2000" smtClean="0">
                <a:solidFill>
                  <a:prstClr val="black"/>
                </a:solidFill>
                <a:latin typeface="Arial" pitchFamily="34" charset="0"/>
              </a:rPr>
              <a:t>onset of pain and tenderness localized to an area of the uterus, associated with a mild pyrexia and leukocytosis. The symptoms and signs typically resolve over a</a:t>
            </a:r>
          </a:p>
          <a:p>
            <a:pPr algn="l" rtl="0" eaLnBrk="0" fontAlgn="base" hangingPunct="0">
              <a:spcBef>
                <a:spcPct val="0"/>
              </a:spcBef>
              <a:spcAft>
                <a:spcPct val="0"/>
              </a:spcAft>
            </a:pPr>
            <a:r>
              <a:rPr lang="en-US" altLang="ar-IQ" sz="2000" smtClean="0">
                <a:solidFill>
                  <a:prstClr val="black"/>
                </a:solidFill>
                <a:latin typeface="Arial" pitchFamily="34" charset="0"/>
              </a:rPr>
              <a:t>few days and surgical intervention is rarely required.</a:t>
            </a:r>
          </a:p>
          <a:p>
            <a:pPr algn="l" rtl="0" eaLnBrk="0" fontAlgn="base" hangingPunct="0">
              <a:spcBef>
                <a:spcPct val="0"/>
              </a:spcBef>
              <a:spcAft>
                <a:spcPct val="0"/>
              </a:spcAft>
            </a:pPr>
            <a:endParaRPr lang="en-US" altLang="ar-IQ" sz="2000" smtClean="0">
              <a:solidFill>
                <a:prstClr val="black"/>
              </a:solidFill>
              <a:latin typeface="Arial" pitchFamily="34" charset="0"/>
            </a:endParaRPr>
          </a:p>
          <a:p>
            <a:pPr algn="l" rtl="0" eaLnBrk="0" fontAlgn="base" hangingPunct="0">
              <a:spcBef>
                <a:spcPct val="0"/>
              </a:spcBef>
              <a:spcAft>
                <a:spcPct val="0"/>
              </a:spcAft>
            </a:pPr>
            <a:r>
              <a:rPr lang="en-US" altLang="ar-IQ" sz="2000" smtClean="0">
                <a:solidFill>
                  <a:prstClr val="black"/>
                </a:solidFill>
                <a:latin typeface="Arial" pitchFamily="34" charset="0"/>
              </a:rPr>
              <a:t>Hyaline degeneration occurs when the fibroid more gradually outgrows its blood supply, and may progress to central necrosis, leaving cystic spaces at</a:t>
            </a:r>
          </a:p>
          <a:p>
            <a:pPr algn="l" rtl="0" eaLnBrk="0" fontAlgn="base" hangingPunct="0">
              <a:spcBef>
                <a:spcPct val="0"/>
              </a:spcBef>
              <a:spcAft>
                <a:spcPct val="0"/>
              </a:spcAft>
            </a:pPr>
            <a:r>
              <a:rPr lang="en-US" altLang="ar-IQ" sz="2000" smtClean="0">
                <a:solidFill>
                  <a:prstClr val="black"/>
                </a:solidFill>
                <a:latin typeface="Arial" pitchFamily="34" charset="0"/>
              </a:rPr>
              <a:t>the centre, termed cystic degeneration.</a:t>
            </a:r>
          </a:p>
          <a:p>
            <a:pPr algn="l" rtl="0" eaLnBrk="0" fontAlgn="base" hangingPunct="0">
              <a:spcBef>
                <a:spcPct val="0"/>
              </a:spcBef>
              <a:spcAft>
                <a:spcPct val="0"/>
              </a:spcAft>
            </a:pPr>
            <a:endParaRPr lang="en-US" altLang="ar-IQ" sz="2000" smtClean="0">
              <a:solidFill>
                <a:prstClr val="black"/>
              </a:solidFill>
              <a:latin typeface="Arial" pitchFamily="34" charset="0"/>
            </a:endParaRPr>
          </a:p>
          <a:p>
            <a:pPr algn="l" rtl="0" eaLnBrk="0" fontAlgn="base" hangingPunct="0">
              <a:spcBef>
                <a:spcPct val="0"/>
              </a:spcBef>
              <a:spcAft>
                <a:spcPct val="0"/>
              </a:spcAft>
            </a:pPr>
            <a:r>
              <a:rPr lang="en-US" altLang="ar-IQ" sz="2000" smtClean="0">
                <a:solidFill>
                  <a:prstClr val="black"/>
                </a:solidFill>
                <a:latin typeface="Arial" pitchFamily="34" charset="0"/>
              </a:rPr>
              <a:t> As the final stage in the natural history, calcification of a fibroid may be detected incidentally on an abdominal X-ray in a postmenopausal woman. Rarely, malignant or</a:t>
            </a:r>
          </a:p>
          <a:p>
            <a:pPr algn="l" rtl="0" eaLnBrk="0" fontAlgn="base" hangingPunct="0">
              <a:spcBef>
                <a:spcPct val="0"/>
              </a:spcBef>
              <a:spcAft>
                <a:spcPct val="0"/>
              </a:spcAft>
            </a:pPr>
            <a:r>
              <a:rPr lang="en-US" altLang="ar-IQ" sz="2000" smtClean="0">
                <a:solidFill>
                  <a:prstClr val="black"/>
                </a:solidFill>
                <a:latin typeface="Arial" pitchFamily="34" charset="0"/>
              </a:rPr>
              <a:t>sarcomatous degeneration has been occur.</a:t>
            </a:r>
            <a:endParaRPr lang="ar-IQ" altLang="ar-IQ" sz="2000" smtClean="0">
              <a:solidFill>
                <a:prstClr val="black"/>
              </a:solidFill>
              <a:latin typeface="Arial" pitchFamily="34" charset="0"/>
              <a:ea typeface="Majalla UI"/>
            </a:endParaRPr>
          </a:p>
        </p:txBody>
      </p:sp>
    </p:spTree>
    <p:extLst>
      <p:ext uri="{BB962C8B-B14F-4D97-AF65-F5344CB8AC3E}">
        <p14:creationId xmlns:p14="http://schemas.microsoft.com/office/powerpoint/2010/main" val="19876380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81000" y="0"/>
            <a:ext cx="8229600" cy="764704"/>
          </a:xfrm>
        </p:spPr>
        <p:txBody>
          <a:bodyPr rtlCol="0"/>
          <a:lstStyle/>
          <a:p>
            <a:pPr marL="320040" indent="-320040" algn="ctr" rtl="0" eaLnBrk="1" fontAlgn="auto" hangingPunct="1">
              <a:spcAft>
                <a:spcPts val="0"/>
              </a:spcAft>
              <a:buClr>
                <a:schemeClr val="accent6">
                  <a:lumMod val="75000"/>
                </a:schemeClr>
              </a:buClr>
              <a:defRPr/>
            </a:pPr>
            <a:r>
              <a:rPr lang="en-US" altLang="ar-IQ" dirty="0" smtClean="0">
                <a:cs typeface="+mj-cs"/>
              </a:rPr>
              <a:t>Leiomyoma</a:t>
            </a:r>
          </a:p>
        </p:txBody>
      </p:sp>
      <p:sp>
        <p:nvSpPr>
          <p:cNvPr id="33795" name="Content Placeholder 2"/>
          <p:cNvSpPr>
            <a:spLocks noGrp="1"/>
          </p:cNvSpPr>
          <p:nvPr>
            <p:ph idx="1"/>
          </p:nvPr>
        </p:nvSpPr>
        <p:spPr>
          <a:xfrm>
            <a:off x="381000" y="836712"/>
            <a:ext cx="8229600" cy="5760640"/>
          </a:xfrm>
        </p:spPr>
        <p:txBody>
          <a:bodyPr rtlCol="0">
            <a:noAutofit/>
          </a:bodyPr>
          <a:lstStyle/>
          <a:p>
            <a:pPr indent="-182880" algn="l" rtl="0" eaLnBrk="1" fontAlgn="auto" hangingPunct="1">
              <a:buClr>
                <a:schemeClr val="accent6">
                  <a:lumMod val="75000"/>
                </a:schemeClr>
              </a:buClr>
              <a:defRPr/>
            </a:pPr>
            <a:r>
              <a:rPr lang="en-US" altLang="ar-IQ" sz="2400" dirty="0" smtClean="0">
                <a:solidFill>
                  <a:schemeClr val="tx1">
                    <a:lumMod val="75000"/>
                    <a:lumOff val="25000"/>
                  </a:schemeClr>
                </a:solidFill>
                <a:cs typeface="+mn-cs"/>
              </a:rPr>
              <a:t>Malignant transformation is 0.3 to 0.7%,  usually into a Sarcoma.</a:t>
            </a:r>
          </a:p>
          <a:p>
            <a:pPr indent="-182880" algn="l" rtl="0" eaLnBrk="1" fontAlgn="auto" hangingPunct="1">
              <a:buClr>
                <a:schemeClr val="accent6">
                  <a:lumMod val="75000"/>
                </a:schemeClr>
              </a:buClr>
              <a:defRPr/>
            </a:pPr>
            <a:r>
              <a:rPr lang="en-US" altLang="ar-IQ" sz="2400" dirty="0" smtClean="0">
                <a:solidFill>
                  <a:schemeClr val="tx1">
                    <a:lumMod val="75000"/>
                    <a:lumOff val="25000"/>
                  </a:schemeClr>
                </a:solidFill>
                <a:cs typeface="+mn-cs"/>
              </a:rPr>
              <a:t>Clinical Manifestations: </a:t>
            </a:r>
          </a:p>
          <a:p>
            <a:pPr indent="-182880" algn="l" rtl="0" eaLnBrk="1" fontAlgn="auto" hangingPunct="1">
              <a:buClr>
                <a:schemeClr val="accent6">
                  <a:lumMod val="75000"/>
                </a:schemeClr>
              </a:buClr>
              <a:buFont typeface="Wingdings 2" pitchFamily="18" charset="2"/>
              <a:buNone/>
              <a:defRPr/>
            </a:pPr>
            <a:r>
              <a:rPr lang="en-US" altLang="ar-IQ" sz="2400" dirty="0" smtClean="0">
                <a:solidFill>
                  <a:schemeClr val="tx1">
                    <a:lumMod val="75000"/>
                    <a:lumOff val="25000"/>
                  </a:schemeClr>
                </a:solidFill>
                <a:cs typeface="+mn-cs"/>
              </a:rPr>
              <a:t> The great majority do not cause symptoms but may be identified coincidentally, for example at the time of taking a cervical smear or performing laparoscopic sterilization.</a:t>
            </a:r>
          </a:p>
          <a:p>
            <a:pPr marL="822960" lvl="2" indent="-182880" algn="l" rtl="0" eaLnBrk="1" fontAlgn="auto" hangingPunct="1">
              <a:buClr>
                <a:schemeClr val="accent6">
                  <a:lumMod val="75000"/>
                </a:schemeClr>
              </a:buClr>
              <a:buFont typeface="Wingdings 2" pitchFamily="18" charset="2"/>
              <a:buNone/>
              <a:defRPr/>
            </a:pPr>
            <a:r>
              <a:rPr lang="en-US" altLang="ar-IQ" b="1" dirty="0" smtClean="0">
                <a:solidFill>
                  <a:srgbClr val="0070C0"/>
                </a:solidFill>
                <a:cs typeface="+mn-cs"/>
              </a:rPr>
              <a:t>Most common symptom:</a:t>
            </a:r>
          </a:p>
          <a:p>
            <a:pPr marL="822960" lvl="2" indent="-182880" algn="l" rtl="0" eaLnBrk="1" fontAlgn="auto" hangingPunct="1">
              <a:buClr>
                <a:schemeClr val="accent6">
                  <a:lumMod val="75000"/>
                </a:schemeClr>
              </a:buClr>
              <a:defRPr/>
            </a:pPr>
            <a:r>
              <a:rPr lang="en-US" altLang="ar-IQ" dirty="0" smtClean="0">
                <a:solidFill>
                  <a:schemeClr val="tx1">
                    <a:lumMod val="75000"/>
                    <a:lumOff val="25000"/>
                  </a:schemeClr>
                </a:solidFill>
                <a:cs typeface="+mn-cs"/>
              </a:rPr>
              <a:t>Pressure from an enlarging mass</a:t>
            </a:r>
          </a:p>
          <a:p>
            <a:pPr marL="822960" lvl="2" indent="-182880" algn="l" rtl="0" eaLnBrk="1" fontAlgn="auto" hangingPunct="1">
              <a:buClr>
                <a:schemeClr val="accent6">
                  <a:lumMod val="75000"/>
                </a:schemeClr>
              </a:buClr>
              <a:defRPr/>
            </a:pPr>
            <a:r>
              <a:rPr lang="en-US" altLang="ar-IQ" dirty="0" smtClean="0">
                <a:solidFill>
                  <a:schemeClr val="tx1">
                    <a:lumMod val="75000"/>
                    <a:lumOff val="25000"/>
                  </a:schemeClr>
                </a:solidFill>
                <a:cs typeface="+mn-cs"/>
              </a:rPr>
              <a:t>Pain including dysmenorrhea and red </a:t>
            </a:r>
            <a:r>
              <a:rPr lang="en-US" altLang="ar-IQ" dirty="0" err="1" smtClean="0">
                <a:solidFill>
                  <a:schemeClr val="tx1">
                    <a:lumMod val="75000"/>
                    <a:lumOff val="25000"/>
                  </a:schemeClr>
                </a:solidFill>
                <a:cs typeface="+mn-cs"/>
              </a:rPr>
              <a:t>degenration</a:t>
            </a:r>
            <a:r>
              <a:rPr lang="en-US" altLang="ar-IQ" dirty="0" smtClean="0">
                <a:solidFill>
                  <a:schemeClr val="tx1">
                    <a:lumMod val="75000"/>
                    <a:lumOff val="25000"/>
                  </a:schemeClr>
                </a:solidFill>
                <a:cs typeface="+mn-cs"/>
              </a:rPr>
              <a:t> during pregnancy or twisted </a:t>
            </a:r>
            <a:r>
              <a:rPr lang="en-US" altLang="ar-IQ" dirty="0" err="1" smtClean="0">
                <a:solidFill>
                  <a:schemeClr val="tx1">
                    <a:lumMod val="75000"/>
                    <a:lumOff val="25000"/>
                  </a:schemeClr>
                </a:solidFill>
                <a:cs typeface="+mn-cs"/>
              </a:rPr>
              <a:t>subsrosal</a:t>
            </a:r>
            <a:r>
              <a:rPr lang="en-US" altLang="ar-IQ" dirty="0" smtClean="0">
                <a:solidFill>
                  <a:schemeClr val="tx1">
                    <a:lumMod val="75000"/>
                    <a:lumOff val="25000"/>
                  </a:schemeClr>
                </a:solidFill>
                <a:cs typeface="+mn-cs"/>
              </a:rPr>
              <a:t> type.</a:t>
            </a:r>
          </a:p>
          <a:p>
            <a:pPr marL="822960" lvl="2" indent="-182880" algn="l" rtl="0" eaLnBrk="1" fontAlgn="auto" hangingPunct="1">
              <a:buClr>
                <a:schemeClr val="accent6">
                  <a:lumMod val="75000"/>
                </a:schemeClr>
              </a:buClr>
              <a:defRPr/>
            </a:pPr>
            <a:r>
              <a:rPr lang="en-US" altLang="ar-IQ" dirty="0" smtClean="0">
                <a:solidFill>
                  <a:schemeClr val="tx1">
                    <a:lumMod val="75000"/>
                    <a:lumOff val="25000"/>
                  </a:schemeClr>
                </a:solidFill>
                <a:cs typeface="+mn-cs"/>
              </a:rPr>
              <a:t>Abnormal uterine bleeding(</a:t>
            </a:r>
            <a:r>
              <a:rPr lang="en-US" altLang="ar-IQ" dirty="0" err="1" smtClean="0">
                <a:solidFill>
                  <a:schemeClr val="tx1">
                    <a:lumMod val="75000"/>
                    <a:lumOff val="25000"/>
                  </a:schemeClr>
                </a:solidFill>
                <a:cs typeface="+mn-cs"/>
              </a:rPr>
              <a:t>menorraghea</a:t>
            </a:r>
            <a:r>
              <a:rPr lang="en-US" altLang="ar-IQ" dirty="0" smtClean="0">
                <a:solidFill>
                  <a:schemeClr val="tx1">
                    <a:lumMod val="75000"/>
                    <a:lumOff val="25000"/>
                  </a:schemeClr>
                </a:solidFill>
                <a:cs typeface="+mn-cs"/>
              </a:rPr>
              <a:t>).</a:t>
            </a:r>
          </a:p>
          <a:p>
            <a:pPr marL="822960" lvl="2" indent="-182880" algn="l" rtl="0" eaLnBrk="1" fontAlgn="auto" hangingPunct="1">
              <a:buClr>
                <a:schemeClr val="accent6">
                  <a:lumMod val="75000"/>
                </a:schemeClr>
              </a:buClr>
              <a:defRPr/>
            </a:pPr>
            <a:r>
              <a:rPr lang="en-US" altLang="ar-IQ" dirty="0" smtClean="0">
                <a:solidFill>
                  <a:schemeClr val="tx1">
                    <a:lumMod val="75000"/>
                    <a:lumOff val="25000"/>
                  </a:schemeClr>
                </a:solidFill>
                <a:cs typeface="+mn-cs"/>
              </a:rPr>
              <a:t>Sub fertility</a:t>
            </a:r>
          </a:p>
          <a:p>
            <a:pPr marL="822960" lvl="2" indent="-182880" algn="l" rtl="0" eaLnBrk="1" fontAlgn="auto" hangingPunct="1">
              <a:buClr>
                <a:schemeClr val="accent6">
                  <a:lumMod val="75000"/>
                </a:schemeClr>
              </a:buClr>
              <a:defRPr/>
            </a:pPr>
            <a:r>
              <a:rPr lang="en-US" altLang="ar-IQ" dirty="0" smtClean="0">
                <a:solidFill>
                  <a:schemeClr val="tx1">
                    <a:lumMod val="75000"/>
                    <a:lumOff val="25000"/>
                  </a:schemeClr>
                </a:solidFill>
                <a:cs typeface="+mn-cs"/>
              </a:rPr>
              <a:t>Recurrent pregnancy lose</a:t>
            </a:r>
          </a:p>
          <a:p>
            <a:pPr marL="822960" lvl="2" indent="-182880" algn="l" rtl="0" eaLnBrk="1" fontAlgn="auto" hangingPunct="1">
              <a:buClr>
                <a:schemeClr val="accent6">
                  <a:lumMod val="75000"/>
                </a:schemeClr>
              </a:buClr>
              <a:defRPr/>
            </a:pPr>
            <a:r>
              <a:rPr lang="en-US" altLang="ar-IQ" dirty="0" err="1" smtClean="0">
                <a:solidFill>
                  <a:schemeClr val="tx1">
                    <a:lumMod val="75000"/>
                    <a:lumOff val="25000"/>
                  </a:schemeClr>
                </a:solidFill>
                <a:cs typeface="+mn-cs"/>
              </a:rPr>
              <a:t>Malpresentation</a:t>
            </a:r>
            <a:r>
              <a:rPr lang="en-US" altLang="ar-IQ" dirty="0" smtClean="0">
                <a:solidFill>
                  <a:schemeClr val="tx1">
                    <a:lumMod val="75000"/>
                    <a:lumOff val="25000"/>
                  </a:schemeClr>
                </a:solidFill>
                <a:cs typeface="+mn-cs"/>
              </a:rPr>
              <a:t> and postpartum hemorrhage</a:t>
            </a:r>
          </a:p>
        </p:txBody>
      </p:sp>
    </p:spTree>
    <p:extLst>
      <p:ext uri="{BB962C8B-B14F-4D97-AF65-F5344CB8AC3E}">
        <p14:creationId xmlns:p14="http://schemas.microsoft.com/office/powerpoint/2010/main" val="41463539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عنصر نائب للمحتوى 2"/>
          <p:cNvSpPr>
            <a:spLocks noGrp="1"/>
          </p:cNvSpPr>
          <p:nvPr>
            <p:ph idx="1"/>
          </p:nvPr>
        </p:nvSpPr>
        <p:spPr>
          <a:xfrm>
            <a:off x="1435608" y="620688"/>
            <a:ext cx="7498080" cy="5627712"/>
          </a:xfrm>
        </p:spPr>
        <p:txBody>
          <a:bodyPr>
            <a:normAutofit fontScale="92500" lnSpcReduction="10000"/>
          </a:bodyPr>
          <a:lstStyle/>
          <a:p>
            <a:pPr algn="l" rtl="0" eaLnBrk="1" hangingPunct="1">
              <a:lnSpc>
                <a:spcPct val="90000"/>
              </a:lnSpc>
              <a:buFontTx/>
              <a:buBlip>
                <a:blip r:embed="rId2"/>
              </a:buBlip>
            </a:pPr>
            <a:r>
              <a:rPr lang="en-US" altLang="ko-KR" sz="3000" dirty="0" smtClean="0">
                <a:solidFill>
                  <a:srgbClr val="C00000"/>
                </a:solidFill>
                <a:latin typeface="Times New Roman" pitchFamily="18" charset="0"/>
                <a:cs typeface="Times New Roman" pitchFamily="18" charset="0"/>
              </a:rPr>
              <a:t>Symptoms (infrequently)</a:t>
            </a:r>
          </a:p>
          <a:p>
            <a:pPr lvl="1" algn="l" rtl="0" eaLnBrk="1" hangingPunct="1">
              <a:lnSpc>
                <a:spcPct val="90000"/>
              </a:lnSpc>
              <a:buFontTx/>
              <a:buBlip>
                <a:blip r:embed="rId2"/>
              </a:buBlip>
            </a:pPr>
            <a:r>
              <a:rPr lang="en-US" altLang="ko-KR" dirty="0" err="1" smtClean="0">
                <a:latin typeface="Times New Roman" pitchFamily="18" charset="0"/>
                <a:cs typeface="Times New Roman" pitchFamily="18" charset="0"/>
              </a:rPr>
              <a:t>Rectosignoid</a:t>
            </a:r>
            <a:r>
              <a:rPr lang="en-US" altLang="ko-KR" dirty="0" smtClean="0">
                <a:latin typeface="Times New Roman" pitchFamily="18" charset="0"/>
                <a:cs typeface="Times New Roman" pitchFamily="18" charset="0"/>
              </a:rPr>
              <a:t> compression with constipation or intestinal obstruction</a:t>
            </a:r>
          </a:p>
          <a:p>
            <a:pPr lvl="1" algn="l" rtl="0" eaLnBrk="1" hangingPunct="1">
              <a:lnSpc>
                <a:spcPct val="90000"/>
              </a:lnSpc>
              <a:buFontTx/>
              <a:buBlip>
                <a:blip r:embed="rId2"/>
              </a:buBlip>
            </a:pPr>
            <a:r>
              <a:rPr lang="en-US" altLang="ko-KR" dirty="0" smtClean="0">
                <a:latin typeface="Times New Roman" pitchFamily="18" charset="0"/>
                <a:cs typeface="Times New Roman" pitchFamily="18" charset="0"/>
              </a:rPr>
              <a:t>Prolapse of a </a:t>
            </a:r>
            <a:r>
              <a:rPr lang="en-US" altLang="ko-KR" dirty="0" err="1" smtClean="0">
                <a:latin typeface="Times New Roman" pitchFamily="18" charset="0"/>
                <a:cs typeface="Times New Roman" pitchFamily="18" charset="0"/>
              </a:rPr>
              <a:t>pedunculated</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submucous</a:t>
            </a:r>
            <a:r>
              <a:rPr lang="en-US" altLang="ko-KR" dirty="0" smtClean="0">
                <a:latin typeface="Times New Roman" pitchFamily="18" charset="0"/>
                <a:cs typeface="Times New Roman" pitchFamily="18" charset="0"/>
              </a:rPr>
              <a:t> tumor through the cervix </a:t>
            </a:r>
          </a:p>
          <a:p>
            <a:pPr lvl="1" algn="l" rtl="0" eaLnBrk="1" hangingPunct="1">
              <a:lnSpc>
                <a:spcPct val="90000"/>
              </a:lnSpc>
              <a:buFontTx/>
              <a:buNone/>
            </a:pPr>
            <a:r>
              <a:rPr lang="en-US" altLang="ko-KR" dirty="0" smtClean="0">
                <a:latin typeface="Times New Roman" pitchFamily="18" charset="0"/>
                <a:cs typeface="Times New Roman" pitchFamily="18" charset="0"/>
              </a:rPr>
              <a:t>   → severe cramping and subsequent ulceration and</a:t>
            </a:r>
          </a:p>
          <a:p>
            <a:pPr lvl="1" algn="l" rtl="0" eaLnBrk="1" hangingPunct="1">
              <a:lnSpc>
                <a:spcPct val="90000"/>
              </a:lnSpc>
              <a:buFontTx/>
              <a:buNone/>
            </a:pPr>
            <a:r>
              <a:rPr lang="en-US" altLang="ko-KR" dirty="0" smtClean="0">
                <a:latin typeface="Times New Roman" pitchFamily="18" charset="0"/>
                <a:cs typeface="Times New Roman" pitchFamily="18" charset="0"/>
              </a:rPr>
              <a:t>        infection (uterine inversion has also been reported)</a:t>
            </a:r>
          </a:p>
          <a:p>
            <a:pPr lvl="1" algn="l" rtl="0" eaLnBrk="1" hangingPunct="1">
              <a:lnSpc>
                <a:spcPct val="90000"/>
              </a:lnSpc>
              <a:buFontTx/>
              <a:buBlip>
                <a:blip r:embed="rId2"/>
              </a:buBlip>
            </a:pPr>
            <a:r>
              <a:rPr lang="en-US" altLang="ko-KR" dirty="0" smtClean="0">
                <a:latin typeface="Times New Roman" pitchFamily="18" charset="0"/>
                <a:cs typeface="Times New Roman" pitchFamily="18" charset="0"/>
              </a:rPr>
              <a:t>Venous stasis of lower extremities and possible thrombophlebitis 2</a:t>
            </a:r>
            <a:r>
              <a:rPr lang="en-US" altLang="ko-KR" baseline="30000" dirty="0" smtClean="0">
                <a:latin typeface="Times New Roman" pitchFamily="18" charset="0"/>
                <a:cs typeface="Times New Roman" pitchFamily="18" charset="0"/>
              </a:rPr>
              <a:t>nd</a:t>
            </a:r>
            <a:r>
              <a:rPr lang="en-US" altLang="ko-KR" dirty="0" smtClean="0">
                <a:latin typeface="Times New Roman" pitchFamily="18" charset="0"/>
                <a:cs typeface="Times New Roman" pitchFamily="18" charset="0"/>
              </a:rPr>
              <a:t> to pelvic compression </a:t>
            </a:r>
          </a:p>
          <a:p>
            <a:pPr lvl="1" algn="l" rtl="0" eaLnBrk="1" hangingPunct="1">
              <a:lnSpc>
                <a:spcPct val="90000"/>
              </a:lnSpc>
              <a:buFontTx/>
              <a:buBlip>
                <a:blip r:embed="rId2"/>
              </a:buBlip>
            </a:pPr>
            <a:r>
              <a:rPr lang="en-US" altLang="ko-KR" dirty="0" smtClean="0">
                <a:latin typeface="Times New Roman" pitchFamily="18" charset="0"/>
                <a:cs typeface="Times New Roman" pitchFamily="18" charset="0"/>
              </a:rPr>
              <a:t>Polycythemia</a:t>
            </a:r>
          </a:p>
          <a:p>
            <a:pPr lvl="1" algn="l" rtl="0" eaLnBrk="1" hangingPunct="1">
              <a:lnSpc>
                <a:spcPct val="90000"/>
              </a:lnSpc>
              <a:buFont typeface="Wingdings 2" pitchFamily="18" charset="2"/>
              <a:buBlip>
                <a:blip r:embed="rId2"/>
              </a:buBlip>
            </a:pPr>
            <a:r>
              <a:rPr lang="en-US" altLang="ko-KR" dirty="0" smtClean="0">
                <a:latin typeface="Times New Roman" pitchFamily="18" charset="0"/>
                <a:cs typeface="Times New Roman" pitchFamily="18" charset="0"/>
              </a:rPr>
              <a:t>Ascites</a:t>
            </a:r>
          </a:p>
          <a:p>
            <a:pPr lvl="1" algn="l" rtl="0" eaLnBrk="1" hangingPunct="1">
              <a:lnSpc>
                <a:spcPct val="90000"/>
              </a:lnSpc>
              <a:buFont typeface="Wingdings 2" pitchFamily="18" charset="2"/>
              <a:buBlip>
                <a:blip r:embed="rId2"/>
              </a:buBlip>
            </a:pPr>
            <a:r>
              <a:rPr lang="en-US" altLang="ar-IQ" dirty="0" smtClean="0">
                <a:cs typeface="Tahoma" pitchFamily="34" charset="0"/>
              </a:rPr>
              <a:t>Rapid growth after menopause, consider 		</a:t>
            </a:r>
            <a:r>
              <a:rPr lang="en-US" altLang="ar-IQ" dirty="0" err="1" smtClean="0">
                <a:cs typeface="Tahoma" pitchFamily="34" charset="0"/>
              </a:rPr>
              <a:t>Leiomyosarcoma</a:t>
            </a:r>
            <a:endParaRPr lang="en-US" altLang="ar-IQ" dirty="0" smtClean="0">
              <a:cs typeface="Tahoma" pitchFamily="34" charset="0"/>
            </a:endParaRPr>
          </a:p>
          <a:p>
            <a:pPr lvl="1" algn="l" rtl="0" eaLnBrk="1" hangingPunct="1">
              <a:lnSpc>
                <a:spcPct val="90000"/>
              </a:lnSpc>
              <a:buFontTx/>
              <a:buBlip>
                <a:blip r:embed="rId2"/>
              </a:buBlip>
            </a:pPr>
            <a:endParaRPr lang="en-US" altLang="ko-KR" dirty="0" smtClean="0">
              <a:latin typeface="Times New Roman" pitchFamily="18" charset="0"/>
              <a:cs typeface="HY그래픽M"/>
            </a:endParaRPr>
          </a:p>
          <a:p>
            <a:pPr algn="l" rtl="0" eaLnBrk="1" hangingPunct="1"/>
            <a:endParaRPr lang="ar-IQ" altLang="ar-IQ" sz="2000" dirty="0" smtClean="0">
              <a:cs typeface="Tahoma" pitchFamily="34" charset="0"/>
            </a:endParaRPr>
          </a:p>
        </p:txBody>
      </p:sp>
    </p:spTree>
    <p:extLst>
      <p:ext uri="{BB962C8B-B14F-4D97-AF65-F5344CB8AC3E}">
        <p14:creationId xmlns:p14="http://schemas.microsoft.com/office/powerpoint/2010/main" val="12400155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0" y="122238"/>
            <a:ext cx="7543800" cy="1295400"/>
          </a:xfrm>
        </p:spPr>
        <p:txBody>
          <a:bodyPr rtlCol="0">
            <a:normAutofit fontScale="90000"/>
          </a:bodyPr>
          <a:lstStyle/>
          <a:p>
            <a:pPr marL="320040" indent="-320040" algn="l" rtl="0" eaLnBrk="1" fontAlgn="auto" hangingPunct="1">
              <a:spcAft>
                <a:spcPts val="0"/>
              </a:spcAft>
              <a:buClr>
                <a:schemeClr val="accent6">
                  <a:lumMod val="75000"/>
                </a:schemeClr>
              </a:buClr>
              <a:defRPr/>
            </a:pPr>
            <a:r>
              <a:rPr lang="en-US" i="1" dirty="0">
                <a:solidFill>
                  <a:srgbClr val="FF0066"/>
                </a:solidFill>
                <a:cs typeface="+mj-cs"/>
              </a:rPr>
              <a:t>Fibroid location influences signs and symptoms</a:t>
            </a:r>
          </a:p>
        </p:txBody>
      </p:sp>
      <p:sp>
        <p:nvSpPr>
          <p:cNvPr id="33795" name="Rectangle 3"/>
          <p:cNvSpPr>
            <a:spLocks noGrp="1" noChangeArrowheads="1"/>
          </p:cNvSpPr>
          <p:nvPr>
            <p:ph type="body" idx="4294967295"/>
          </p:nvPr>
        </p:nvSpPr>
        <p:spPr>
          <a:xfrm>
            <a:off x="0" y="1719263"/>
            <a:ext cx="8229600" cy="4411662"/>
          </a:xfrm>
        </p:spPr>
        <p:txBody>
          <a:bodyPr>
            <a:normAutofit/>
          </a:bodyPr>
          <a:lstStyle/>
          <a:p>
            <a:pPr algn="l" rtl="0" eaLnBrk="1" hangingPunct="1">
              <a:lnSpc>
                <a:spcPct val="80000"/>
              </a:lnSpc>
              <a:buFont typeface="Wingdings" pitchFamily="2" charset="2"/>
              <a:buNone/>
            </a:pPr>
            <a:r>
              <a:rPr lang="en-US" altLang="ar-IQ" sz="2800" b="1" smtClean="0">
                <a:cs typeface="Tahoma" pitchFamily="34" charset="0"/>
              </a:rPr>
              <a:t>Submucosal fibroids.</a:t>
            </a:r>
            <a:r>
              <a:rPr lang="en-US" altLang="ar-IQ" sz="2800" smtClean="0">
                <a:cs typeface="Tahoma" pitchFamily="34" charset="0"/>
              </a:rPr>
              <a:t> Fibroids that grow into the inner cavity of the uterus it is responsible for prolonged, heavy menstrual bleeding &amp; dysmenghroea.</a:t>
            </a:r>
          </a:p>
          <a:p>
            <a:pPr algn="l" rtl="0" eaLnBrk="1" hangingPunct="1">
              <a:lnSpc>
                <a:spcPct val="80000"/>
              </a:lnSpc>
              <a:buFont typeface="Wingdings" pitchFamily="2" charset="2"/>
              <a:buNone/>
            </a:pPr>
            <a:r>
              <a:rPr lang="en-US" altLang="ar-IQ" sz="2800" smtClean="0">
                <a:cs typeface="Tahoma" pitchFamily="34" charset="0"/>
              </a:rPr>
              <a:t> </a:t>
            </a:r>
            <a:endParaRPr lang="en-US" altLang="ar-IQ" sz="2800" b="1" smtClean="0">
              <a:cs typeface="Tahoma" pitchFamily="34" charset="0"/>
            </a:endParaRPr>
          </a:p>
          <a:p>
            <a:pPr algn="l" rtl="0" eaLnBrk="1" hangingPunct="1">
              <a:lnSpc>
                <a:spcPct val="80000"/>
              </a:lnSpc>
              <a:buFont typeface="Wingdings" pitchFamily="2" charset="2"/>
              <a:buNone/>
            </a:pPr>
            <a:r>
              <a:rPr lang="en-US" altLang="ar-IQ" sz="2800" b="1" smtClean="0">
                <a:cs typeface="Tahoma" pitchFamily="34" charset="0"/>
              </a:rPr>
              <a:t>Subserosal fibroids.</a:t>
            </a:r>
            <a:r>
              <a:rPr lang="en-US" altLang="ar-IQ" sz="2800" smtClean="0">
                <a:cs typeface="Tahoma" pitchFamily="34" charset="0"/>
              </a:rPr>
              <a:t> Fibroids project to the outside of the uterus press on bladder, causing urinary symptoms. </a:t>
            </a:r>
          </a:p>
          <a:p>
            <a:pPr algn="l" rtl="0" eaLnBrk="1" hangingPunct="1">
              <a:lnSpc>
                <a:spcPct val="80000"/>
              </a:lnSpc>
              <a:buFont typeface="Wingdings" pitchFamily="2" charset="2"/>
              <a:buNone/>
            </a:pPr>
            <a:r>
              <a:rPr lang="en-US" altLang="ar-IQ" sz="2800" smtClean="0">
                <a:cs typeface="Tahoma" pitchFamily="34" charset="0"/>
              </a:rPr>
              <a:t>If fibroids bulge from the back of uterus, they occasionally can press on rectum, causing constipation on spinal nerves, causing backache. </a:t>
            </a:r>
          </a:p>
          <a:p>
            <a:pPr algn="l" rtl="0" eaLnBrk="1" hangingPunct="1">
              <a:lnSpc>
                <a:spcPct val="80000"/>
              </a:lnSpc>
              <a:buFont typeface="Wingdings" pitchFamily="2" charset="2"/>
              <a:buNone/>
            </a:pPr>
            <a:endParaRPr lang="en-US" altLang="ar-IQ" sz="2800" smtClean="0">
              <a:cs typeface="Tahoma" pitchFamily="34" charset="0"/>
            </a:endParaRPr>
          </a:p>
        </p:txBody>
      </p:sp>
    </p:spTree>
    <p:extLst>
      <p:ext uri="{BB962C8B-B14F-4D97-AF65-F5344CB8AC3E}">
        <p14:creationId xmlns:p14="http://schemas.microsoft.com/office/powerpoint/2010/main" val="208857405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0" y="171450"/>
            <a:ext cx="8534400" cy="736600"/>
          </a:xfrm>
        </p:spPr>
        <p:txBody>
          <a:bodyPr rtlCol="0">
            <a:normAutofit fontScale="90000"/>
          </a:bodyPr>
          <a:lstStyle/>
          <a:p>
            <a:pPr marL="320040" indent="-320040" algn="ctr" rtl="0" eaLnBrk="1" fontAlgn="auto" hangingPunct="1">
              <a:spcAft>
                <a:spcPts val="0"/>
              </a:spcAft>
              <a:buClr>
                <a:schemeClr val="accent6">
                  <a:lumMod val="75000"/>
                </a:schemeClr>
              </a:buClr>
              <a:defRPr/>
            </a:pPr>
            <a:r>
              <a:rPr lang="en-US" altLang="ar-IQ" i="1" dirty="0" smtClean="0">
                <a:solidFill>
                  <a:srgbClr val="FF0066"/>
                </a:solidFill>
                <a:cs typeface="Tahoma" pitchFamily="34" charset="0"/>
              </a:rPr>
              <a:t>Complications of fibroids</a:t>
            </a:r>
          </a:p>
        </p:txBody>
      </p:sp>
      <p:sp>
        <p:nvSpPr>
          <p:cNvPr id="36867" name="Rectangle 3"/>
          <p:cNvSpPr>
            <a:spLocks noGrp="1" noChangeArrowheads="1"/>
          </p:cNvSpPr>
          <p:nvPr>
            <p:ph type="body" idx="4294967295"/>
          </p:nvPr>
        </p:nvSpPr>
        <p:spPr>
          <a:xfrm>
            <a:off x="838200" y="1066800"/>
            <a:ext cx="8305800" cy="4724400"/>
          </a:xfrm>
        </p:spPr>
        <p:txBody>
          <a:bodyPr rtlCol="0">
            <a:normAutofit lnSpcReduction="10000"/>
          </a:bodyPr>
          <a:lstStyle/>
          <a:p>
            <a:pPr indent="-182880" algn="l" rtl="0" eaLnBrk="1" fontAlgn="auto" hangingPunct="1">
              <a:lnSpc>
                <a:spcPct val="90000"/>
              </a:lnSpc>
              <a:buClr>
                <a:schemeClr val="accent6">
                  <a:lumMod val="75000"/>
                </a:schemeClr>
              </a:buClr>
              <a:buFont typeface="Wingdings" pitchFamily="2" charset="2"/>
              <a:buNone/>
              <a:defRPr/>
            </a:pPr>
            <a:r>
              <a:rPr lang="en-US" altLang="ar-IQ" sz="2800" b="1" dirty="0" smtClean="0">
                <a:solidFill>
                  <a:schemeClr val="tx1">
                    <a:lumMod val="75000"/>
                    <a:lumOff val="25000"/>
                  </a:schemeClr>
                </a:solidFill>
                <a:cs typeface="Tahoma" pitchFamily="34" charset="0"/>
              </a:rPr>
              <a:t>1-Degenerations;Hylain ,necrosis, red degeneration ( pregnancy, menopause) ,calcifications .</a:t>
            </a:r>
          </a:p>
          <a:p>
            <a:pPr indent="-182880" algn="l" rtl="0" eaLnBrk="1" fontAlgn="auto" hangingPunct="1">
              <a:lnSpc>
                <a:spcPct val="90000"/>
              </a:lnSpc>
              <a:buClr>
                <a:schemeClr val="accent6">
                  <a:lumMod val="75000"/>
                </a:schemeClr>
              </a:buClr>
              <a:buFont typeface="Wingdings" pitchFamily="2" charset="2"/>
              <a:buNone/>
              <a:defRPr/>
            </a:pPr>
            <a:r>
              <a:rPr lang="en-US" altLang="ar-IQ" sz="2800" b="1" dirty="0" smtClean="0">
                <a:solidFill>
                  <a:schemeClr val="tx1">
                    <a:lumMod val="75000"/>
                    <a:lumOff val="25000"/>
                  </a:schemeClr>
                </a:solidFill>
                <a:cs typeface="Tahoma" pitchFamily="34" charset="0"/>
              </a:rPr>
              <a:t>2-Sarcomatous changes;&lt;0.05%</a:t>
            </a:r>
          </a:p>
          <a:p>
            <a:pPr indent="-182880" algn="l" rtl="0" eaLnBrk="1" fontAlgn="auto" hangingPunct="1">
              <a:lnSpc>
                <a:spcPct val="90000"/>
              </a:lnSpc>
              <a:buClr>
                <a:schemeClr val="accent6">
                  <a:lumMod val="75000"/>
                </a:schemeClr>
              </a:buClr>
              <a:buFont typeface="Wingdings" pitchFamily="2" charset="2"/>
              <a:buNone/>
              <a:defRPr/>
            </a:pPr>
            <a:r>
              <a:rPr lang="en-US" altLang="ar-IQ" sz="2800" b="1" dirty="0" smtClean="0">
                <a:solidFill>
                  <a:schemeClr val="tx1">
                    <a:lumMod val="75000"/>
                    <a:lumOff val="25000"/>
                  </a:schemeClr>
                </a:solidFill>
                <a:cs typeface="Tahoma" pitchFamily="34" charset="0"/>
              </a:rPr>
              <a:t>3-Infection</a:t>
            </a:r>
          </a:p>
          <a:p>
            <a:pPr indent="-182880" algn="l" rtl="0" eaLnBrk="1" fontAlgn="auto" hangingPunct="1">
              <a:lnSpc>
                <a:spcPct val="90000"/>
              </a:lnSpc>
              <a:buClr>
                <a:schemeClr val="accent6">
                  <a:lumMod val="75000"/>
                </a:schemeClr>
              </a:buClr>
              <a:buFont typeface="Wingdings" pitchFamily="2" charset="2"/>
              <a:buNone/>
              <a:defRPr/>
            </a:pPr>
            <a:r>
              <a:rPr lang="en-US" altLang="ar-IQ" sz="2800" b="1" dirty="0" smtClean="0">
                <a:solidFill>
                  <a:schemeClr val="tx1">
                    <a:lumMod val="75000"/>
                    <a:lumOff val="25000"/>
                  </a:schemeClr>
                </a:solidFill>
                <a:cs typeface="Tahoma" pitchFamily="34" charset="0"/>
              </a:rPr>
              <a:t>4-Rare:</a:t>
            </a:r>
          </a:p>
          <a:p>
            <a:pPr indent="-182880" algn="l" rtl="0" eaLnBrk="1" fontAlgn="auto" hangingPunct="1">
              <a:lnSpc>
                <a:spcPct val="90000"/>
              </a:lnSpc>
              <a:buClr>
                <a:schemeClr val="accent6">
                  <a:lumMod val="75000"/>
                </a:schemeClr>
              </a:buClr>
              <a:buFont typeface="Wingdings" pitchFamily="2" charset="2"/>
              <a:buNone/>
              <a:defRPr/>
            </a:pPr>
            <a:r>
              <a:rPr lang="en-US" altLang="ar-IQ" sz="2800" b="1" dirty="0" smtClean="0">
                <a:solidFill>
                  <a:schemeClr val="tx1">
                    <a:lumMod val="75000"/>
                    <a:lumOff val="25000"/>
                  </a:schemeClr>
                </a:solidFill>
                <a:cs typeface="Tahoma" pitchFamily="34" charset="0"/>
              </a:rPr>
              <a:t>    a-Parasitic attachment  to </a:t>
            </a:r>
            <a:r>
              <a:rPr lang="en-US" altLang="ar-IQ" sz="2800" b="1" dirty="0" err="1" smtClean="0">
                <a:solidFill>
                  <a:schemeClr val="tx1">
                    <a:lumMod val="75000"/>
                    <a:lumOff val="25000"/>
                  </a:schemeClr>
                </a:solidFill>
                <a:cs typeface="Tahoma" pitchFamily="34" charset="0"/>
              </a:rPr>
              <a:t>omentum</a:t>
            </a:r>
            <a:r>
              <a:rPr lang="en-US" altLang="ar-IQ" sz="2800" b="1" dirty="0" smtClean="0">
                <a:solidFill>
                  <a:schemeClr val="tx1">
                    <a:lumMod val="75000"/>
                    <a:lumOff val="25000"/>
                  </a:schemeClr>
                </a:solidFill>
                <a:cs typeface="Tahoma" pitchFamily="34" charset="0"/>
              </a:rPr>
              <a:t> bowel to gain  blood supply,</a:t>
            </a:r>
          </a:p>
          <a:p>
            <a:pPr indent="-182880" algn="l" rtl="0" eaLnBrk="1" fontAlgn="auto" hangingPunct="1">
              <a:lnSpc>
                <a:spcPct val="90000"/>
              </a:lnSpc>
              <a:buClr>
                <a:schemeClr val="accent6">
                  <a:lumMod val="75000"/>
                </a:schemeClr>
              </a:buClr>
              <a:buFont typeface="Wingdings" pitchFamily="2" charset="2"/>
              <a:buNone/>
              <a:defRPr/>
            </a:pPr>
            <a:r>
              <a:rPr lang="en-US" altLang="ar-IQ" sz="2800" b="1" dirty="0" smtClean="0">
                <a:solidFill>
                  <a:schemeClr val="tx1">
                    <a:lumMod val="75000"/>
                    <a:lumOff val="25000"/>
                  </a:schemeClr>
                </a:solidFill>
                <a:cs typeface="Tahoma" pitchFamily="34" charset="0"/>
              </a:rPr>
              <a:t>    b- metastasis through blood vessels to vessel wall,</a:t>
            </a:r>
          </a:p>
          <a:p>
            <a:pPr indent="-182880" algn="l" rtl="0" eaLnBrk="1" fontAlgn="auto" hangingPunct="1">
              <a:lnSpc>
                <a:spcPct val="90000"/>
              </a:lnSpc>
              <a:buClr>
                <a:schemeClr val="accent6">
                  <a:lumMod val="75000"/>
                </a:schemeClr>
              </a:buClr>
              <a:buFont typeface="Wingdings" pitchFamily="2" charset="2"/>
              <a:buNone/>
              <a:defRPr/>
            </a:pPr>
            <a:r>
              <a:rPr lang="en-US" altLang="ar-IQ" sz="2800" b="1" dirty="0" smtClean="0">
                <a:solidFill>
                  <a:schemeClr val="tx1">
                    <a:lumMod val="75000"/>
                    <a:lumOff val="25000"/>
                  </a:schemeClr>
                </a:solidFill>
                <a:cs typeface="Tahoma" pitchFamily="34" charset="0"/>
              </a:rPr>
              <a:t>    c-</a:t>
            </a:r>
            <a:r>
              <a:rPr lang="en-US" altLang="ar-IQ" sz="2800" b="1" dirty="0" err="1" smtClean="0">
                <a:solidFill>
                  <a:schemeClr val="tx1">
                    <a:lumMod val="75000"/>
                    <a:lumOff val="25000"/>
                  </a:schemeClr>
                </a:solidFill>
                <a:cs typeface="Tahoma" pitchFamily="34" charset="0"/>
              </a:rPr>
              <a:t>Polycythmia</a:t>
            </a:r>
            <a:r>
              <a:rPr lang="en-US" altLang="ar-IQ" sz="2800" b="1" dirty="0" smtClean="0">
                <a:solidFill>
                  <a:schemeClr val="tx1">
                    <a:lumMod val="75000"/>
                    <a:lumOff val="25000"/>
                  </a:schemeClr>
                </a:solidFill>
                <a:cs typeface="Tahoma" pitchFamily="34" charset="0"/>
              </a:rPr>
              <a:t>  associated with broad ligament fibroid</a:t>
            </a:r>
          </a:p>
        </p:txBody>
      </p:sp>
    </p:spTree>
    <p:extLst>
      <p:ext uri="{BB962C8B-B14F-4D97-AF65-F5344CB8AC3E}">
        <p14:creationId xmlns:p14="http://schemas.microsoft.com/office/powerpoint/2010/main" val="313133719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0" y="122238"/>
            <a:ext cx="7543800" cy="1295400"/>
          </a:xfrm>
        </p:spPr>
        <p:txBody>
          <a:bodyPr rtlCol="0"/>
          <a:lstStyle/>
          <a:p>
            <a:pPr marL="320040" indent="-320040" algn="ctr" rtl="0" eaLnBrk="1" fontAlgn="auto" hangingPunct="1">
              <a:spcAft>
                <a:spcPts val="0"/>
              </a:spcAft>
              <a:buClr>
                <a:schemeClr val="accent6">
                  <a:lumMod val="75000"/>
                </a:schemeClr>
              </a:buClr>
              <a:defRPr/>
            </a:pPr>
            <a:r>
              <a:rPr lang="en-US" altLang="ar-IQ" i="1" dirty="0" smtClean="0">
                <a:solidFill>
                  <a:srgbClr val="FF0066"/>
                </a:solidFill>
                <a:cs typeface="Tahoma" pitchFamily="34" charset="0"/>
              </a:rPr>
              <a:t>Effect of pregnancy on fibroid </a:t>
            </a:r>
          </a:p>
        </p:txBody>
      </p:sp>
      <p:sp>
        <p:nvSpPr>
          <p:cNvPr id="35843" name="Rectangle 3"/>
          <p:cNvSpPr>
            <a:spLocks noGrp="1" noChangeArrowheads="1"/>
          </p:cNvSpPr>
          <p:nvPr>
            <p:ph type="body" idx="4294967295"/>
          </p:nvPr>
        </p:nvSpPr>
        <p:spPr>
          <a:xfrm>
            <a:off x="0" y="1719263"/>
            <a:ext cx="8229600" cy="4411662"/>
          </a:xfrm>
        </p:spPr>
        <p:txBody>
          <a:bodyPr/>
          <a:lstStyle/>
          <a:p>
            <a:pPr algn="l" rtl="0" eaLnBrk="1" hangingPunct="1">
              <a:buFont typeface="Wingdings" pitchFamily="2" charset="2"/>
              <a:buNone/>
            </a:pPr>
            <a:r>
              <a:rPr lang="en-US" altLang="ar-IQ" b="1" dirty="0" err="1" smtClean="0">
                <a:cs typeface="Tahoma" pitchFamily="34" charset="0"/>
              </a:rPr>
              <a:t>Subinvolution</a:t>
            </a:r>
            <a:endParaRPr lang="en-US" altLang="ar-IQ" b="1" dirty="0" smtClean="0">
              <a:cs typeface="Tahoma" pitchFamily="34" charset="0"/>
            </a:endParaRPr>
          </a:p>
          <a:p>
            <a:pPr algn="l" rtl="0" eaLnBrk="1" hangingPunct="1">
              <a:buFont typeface="Wingdings" pitchFamily="2" charset="2"/>
              <a:buNone/>
            </a:pPr>
            <a:endParaRPr lang="en-US" altLang="ar-IQ" b="1" dirty="0" smtClean="0">
              <a:cs typeface="Tahoma" pitchFamily="34" charset="0"/>
            </a:endParaRPr>
          </a:p>
          <a:p>
            <a:pPr algn="l" rtl="0" eaLnBrk="1" hangingPunct="1">
              <a:buFont typeface="Wingdings" pitchFamily="2" charset="2"/>
              <a:buNone/>
            </a:pPr>
            <a:r>
              <a:rPr lang="en-US" altLang="ar-IQ" b="1" dirty="0" smtClean="0">
                <a:cs typeface="Tahoma" pitchFamily="34" charset="0"/>
              </a:rPr>
              <a:t>Ascending infection</a:t>
            </a:r>
          </a:p>
          <a:p>
            <a:pPr algn="l" rtl="0" eaLnBrk="1" hangingPunct="1">
              <a:buFont typeface="Wingdings" pitchFamily="2" charset="2"/>
              <a:buNone/>
            </a:pPr>
            <a:endParaRPr lang="en-US" altLang="ar-IQ" b="1" dirty="0" smtClean="0">
              <a:cs typeface="Tahoma" pitchFamily="34" charset="0"/>
            </a:endParaRPr>
          </a:p>
          <a:p>
            <a:pPr algn="l" rtl="0" eaLnBrk="1" hangingPunct="1">
              <a:buFont typeface="Wingdings" pitchFamily="2" charset="2"/>
              <a:buNone/>
            </a:pPr>
            <a:r>
              <a:rPr lang="en-US" altLang="ar-IQ" b="1" dirty="0" smtClean="0">
                <a:cs typeface="Tahoma" pitchFamily="34" charset="0"/>
              </a:rPr>
              <a:t> Torsion</a:t>
            </a:r>
            <a:r>
              <a:rPr lang="en-US" altLang="ar-IQ" dirty="0" smtClean="0">
                <a:cs typeface="Tahoma" pitchFamily="34" charset="0"/>
              </a:rPr>
              <a:t> </a:t>
            </a:r>
          </a:p>
        </p:txBody>
      </p:sp>
    </p:spTree>
    <p:extLst>
      <p:ext uri="{BB962C8B-B14F-4D97-AF65-F5344CB8AC3E}">
        <p14:creationId xmlns:p14="http://schemas.microsoft.com/office/powerpoint/2010/main" val="3995958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عنوان 1"/>
          <p:cNvSpPr>
            <a:spLocks noGrp="1"/>
          </p:cNvSpPr>
          <p:nvPr>
            <p:ph type="title"/>
          </p:nvPr>
        </p:nvSpPr>
        <p:spPr>
          <a:xfrm>
            <a:off x="533400" y="381000"/>
            <a:ext cx="6512511" cy="1143000"/>
          </a:xfrm>
        </p:spPr>
        <p:txBody>
          <a:bodyPr rtlCol="0"/>
          <a:lstStyle/>
          <a:p>
            <a:pPr marL="320040" indent="-320040" algn="ctr" rtl="0" eaLnBrk="1" fontAlgn="auto" hangingPunct="1">
              <a:spcAft>
                <a:spcPts val="0"/>
              </a:spcAft>
              <a:buClr>
                <a:schemeClr val="accent6">
                  <a:lumMod val="75000"/>
                </a:schemeClr>
              </a:buClr>
              <a:defRPr/>
            </a:pPr>
            <a:r>
              <a:rPr lang="en-US" altLang="ar-IQ" dirty="0" smtClean="0">
                <a:cs typeface="+mj-cs"/>
              </a:rPr>
              <a:t>Endometrium</a:t>
            </a:r>
          </a:p>
        </p:txBody>
      </p:sp>
      <p:sp>
        <p:nvSpPr>
          <p:cNvPr id="6147" name="عنصر نائب للمحتوى 2"/>
          <p:cNvSpPr>
            <a:spLocks noGrp="1"/>
          </p:cNvSpPr>
          <p:nvPr>
            <p:ph idx="1"/>
          </p:nvPr>
        </p:nvSpPr>
        <p:spPr>
          <a:xfrm>
            <a:off x="152400" y="1676400"/>
            <a:ext cx="8229600" cy="4389438"/>
          </a:xfrm>
        </p:spPr>
        <p:txBody>
          <a:bodyPr>
            <a:normAutofit/>
          </a:bodyPr>
          <a:lstStyle/>
          <a:p>
            <a:pPr algn="l" rtl="0" eaLnBrk="1" hangingPunct="1">
              <a:buFont typeface="Wingdings 2" pitchFamily="18" charset="2"/>
              <a:buNone/>
            </a:pPr>
            <a:r>
              <a:rPr lang="en-US" altLang="ar-IQ" sz="2800" smtClean="0">
                <a:cs typeface="Tahoma" pitchFamily="34" charset="0"/>
              </a:rPr>
              <a:t>The uterine endometrium comprises glands and</a:t>
            </a:r>
          </a:p>
          <a:p>
            <a:pPr algn="l" rtl="0" eaLnBrk="1" hangingPunct="1">
              <a:buFont typeface="Wingdings 2" pitchFamily="18" charset="2"/>
              <a:buNone/>
            </a:pPr>
            <a:r>
              <a:rPr lang="en-US" altLang="ar-IQ" sz="2800" smtClean="0">
                <a:cs typeface="Tahoma" pitchFamily="34" charset="0"/>
              </a:rPr>
              <a:t>stroma with a complex architecture, including blood vessels and nerves.</a:t>
            </a:r>
          </a:p>
          <a:p>
            <a:pPr algn="l" rtl="0" eaLnBrk="1" hangingPunct="1">
              <a:buFont typeface="Wingdings 2" pitchFamily="18" charset="2"/>
              <a:buNone/>
            </a:pPr>
            <a:r>
              <a:rPr lang="en-US" altLang="ar-IQ" sz="2800" smtClean="0">
                <a:cs typeface="Tahoma" pitchFamily="34" charset="0"/>
              </a:rPr>
              <a:t> during the follicular phase of the menstrual cycle, proliferation of tissue from the basal layer occurs, followed by secretory changes under the influence of progesterone after ovulation and finally shedding as progesterone levels fall, with corpus luteum regression.</a:t>
            </a:r>
          </a:p>
        </p:txBody>
      </p:sp>
    </p:spTree>
    <p:extLst>
      <p:ext uri="{BB962C8B-B14F-4D97-AF65-F5344CB8AC3E}">
        <p14:creationId xmlns:p14="http://schemas.microsoft.com/office/powerpoint/2010/main" val="19882828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0" y="122238"/>
            <a:ext cx="7543800" cy="1295400"/>
          </a:xfrm>
        </p:spPr>
        <p:txBody>
          <a:bodyPr rtlCol="0"/>
          <a:lstStyle/>
          <a:p>
            <a:pPr marL="320040" indent="-320040" algn="l" rtl="0" eaLnBrk="1" fontAlgn="auto" hangingPunct="1">
              <a:spcAft>
                <a:spcPts val="0"/>
              </a:spcAft>
              <a:buClr>
                <a:schemeClr val="accent6">
                  <a:lumMod val="75000"/>
                </a:schemeClr>
              </a:buClr>
              <a:defRPr/>
            </a:pPr>
            <a:r>
              <a:rPr lang="en-US" altLang="ar-IQ" sz="3500" i="1" dirty="0" smtClean="0">
                <a:solidFill>
                  <a:srgbClr val="FF0066"/>
                </a:solidFill>
                <a:cs typeface="Tahoma" pitchFamily="34" charset="0"/>
              </a:rPr>
              <a:t>Effects of Fibroid on Pregnancy </a:t>
            </a:r>
          </a:p>
        </p:txBody>
      </p:sp>
      <p:sp>
        <p:nvSpPr>
          <p:cNvPr id="36867" name="Rectangle 3"/>
          <p:cNvSpPr>
            <a:spLocks noGrp="1" noChangeArrowheads="1"/>
          </p:cNvSpPr>
          <p:nvPr>
            <p:ph type="body" idx="4294967295"/>
          </p:nvPr>
        </p:nvSpPr>
        <p:spPr>
          <a:xfrm>
            <a:off x="0" y="1485900"/>
            <a:ext cx="9144000" cy="5372100"/>
          </a:xfrm>
        </p:spPr>
        <p:txBody>
          <a:bodyPr/>
          <a:lstStyle/>
          <a:p>
            <a:pPr algn="l" rtl="0" eaLnBrk="1" hangingPunct="1">
              <a:buFont typeface="Wingdings" pitchFamily="2" charset="2"/>
              <a:buNone/>
            </a:pPr>
            <a:r>
              <a:rPr lang="en-US" altLang="ar-IQ" sz="2500" b="1" smtClean="0">
                <a:cs typeface="Tahoma" pitchFamily="34" charset="0"/>
              </a:rPr>
              <a:t>1-I</a:t>
            </a:r>
            <a:r>
              <a:rPr lang="en-US" altLang="ar-IQ" sz="2900" b="1" smtClean="0">
                <a:cs typeface="Tahoma" pitchFamily="34" charset="0"/>
              </a:rPr>
              <a:t>nfertility</a:t>
            </a:r>
          </a:p>
          <a:p>
            <a:pPr algn="l" rtl="0" eaLnBrk="1" hangingPunct="1">
              <a:buFont typeface="Wingdings" pitchFamily="2" charset="2"/>
              <a:buNone/>
            </a:pPr>
            <a:r>
              <a:rPr lang="en-US" altLang="ar-IQ" sz="2900" b="1" smtClean="0">
                <a:cs typeface="Tahoma" pitchFamily="34" charset="0"/>
              </a:rPr>
              <a:t>2-Abortion</a:t>
            </a:r>
          </a:p>
          <a:p>
            <a:pPr algn="l" rtl="0" eaLnBrk="1" hangingPunct="1">
              <a:buFont typeface="Wingdings" pitchFamily="2" charset="2"/>
              <a:buNone/>
            </a:pPr>
            <a:r>
              <a:rPr lang="en-US" altLang="ar-IQ" sz="2900" b="1" smtClean="0">
                <a:cs typeface="Tahoma" pitchFamily="34" charset="0"/>
              </a:rPr>
              <a:t>3-PUC</a:t>
            </a:r>
          </a:p>
          <a:p>
            <a:pPr algn="l" rtl="0" eaLnBrk="1" hangingPunct="1">
              <a:buFont typeface="Wingdings" pitchFamily="2" charset="2"/>
              <a:buNone/>
            </a:pPr>
            <a:r>
              <a:rPr lang="en-US" altLang="ar-IQ" sz="2900" b="1" smtClean="0">
                <a:cs typeface="Tahoma" pitchFamily="34" charset="0"/>
              </a:rPr>
              <a:t>4- preterm labor</a:t>
            </a:r>
          </a:p>
          <a:p>
            <a:pPr algn="l" rtl="0" eaLnBrk="1" hangingPunct="1">
              <a:buFont typeface="Wingdings" pitchFamily="2" charset="2"/>
              <a:buNone/>
            </a:pPr>
            <a:r>
              <a:rPr lang="en-US" altLang="ar-IQ" sz="2900" b="1" smtClean="0">
                <a:cs typeface="Tahoma" pitchFamily="34" charset="0"/>
              </a:rPr>
              <a:t>5-Abruptio placentae</a:t>
            </a:r>
          </a:p>
          <a:p>
            <a:pPr algn="l" rtl="0" eaLnBrk="1" hangingPunct="1">
              <a:buFont typeface="Wingdings" pitchFamily="2" charset="2"/>
              <a:buNone/>
            </a:pPr>
            <a:r>
              <a:rPr lang="en-US" altLang="ar-IQ" sz="2900" b="1" smtClean="0">
                <a:cs typeface="Tahoma" pitchFamily="34" charset="0"/>
              </a:rPr>
              <a:t>6-abnormal Lie &amp; position</a:t>
            </a:r>
          </a:p>
          <a:p>
            <a:pPr algn="l" rtl="0" eaLnBrk="1" hangingPunct="1">
              <a:buFont typeface="Wingdings" pitchFamily="2" charset="2"/>
              <a:buNone/>
            </a:pPr>
            <a:r>
              <a:rPr lang="en-US" altLang="ar-IQ" sz="2900" b="1" smtClean="0">
                <a:cs typeface="Tahoma" pitchFamily="34" charset="0"/>
              </a:rPr>
              <a:t>7-Increase rate of operative delivery </a:t>
            </a:r>
          </a:p>
          <a:p>
            <a:pPr algn="l" rtl="0" eaLnBrk="1" hangingPunct="1">
              <a:buFont typeface="Wingdings" pitchFamily="2" charset="2"/>
              <a:buNone/>
            </a:pPr>
            <a:r>
              <a:rPr lang="en-US" altLang="ar-IQ" sz="2900" b="1" smtClean="0">
                <a:cs typeface="Tahoma" pitchFamily="34" charset="0"/>
              </a:rPr>
              <a:t>8-PPH (uterine atony) .</a:t>
            </a:r>
          </a:p>
          <a:p>
            <a:pPr algn="l" rtl="0" eaLnBrk="1" hangingPunct="1">
              <a:buFont typeface="Wingdings" pitchFamily="2" charset="2"/>
              <a:buNone/>
            </a:pPr>
            <a:endParaRPr lang="en-US" altLang="ar-IQ" sz="2500" smtClean="0">
              <a:cs typeface="Tahoma" pitchFamily="34" charset="0"/>
            </a:endParaRPr>
          </a:p>
        </p:txBody>
      </p:sp>
    </p:spTree>
    <p:extLst>
      <p:ext uri="{BB962C8B-B14F-4D97-AF65-F5344CB8AC3E}">
        <p14:creationId xmlns:p14="http://schemas.microsoft.com/office/powerpoint/2010/main" val="421104825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381000"/>
            <a:ext cx="8229600" cy="671736"/>
          </a:xfrm>
        </p:spPr>
        <p:txBody>
          <a:bodyPr rtlCol="0">
            <a:normAutofit fontScale="90000"/>
          </a:bodyPr>
          <a:lstStyle/>
          <a:p>
            <a:pPr marL="320040" indent="-320040" algn="ctr" rtl="0" eaLnBrk="1" fontAlgn="auto" hangingPunct="1">
              <a:spcAft>
                <a:spcPts val="0"/>
              </a:spcAft>
              <a:buClr>
                <a:schemeClr val="accent6">
                  <a:lumMod val="75000"/>
                </a:schemeClr>
              </a:buClr>
              <a:defRPr/>
            </a:pPr>
            <a:r>
              <a:rPr lang="en-US" altLang="ar-IQ" dirty="0" smtClean="0">
                <a:cs typeface="+mj-cs"/>
              </a:rPr>
              <a:t>Leiomyoma</a:t>
            </a:r>
          </a:p>
        </p:txBody>
      </p:sp>
      <p:sp>
        <p:nvSpPr>
          <p:cNvPr id="37891" name="Content Placeholder 2"/>
          <p:cNvSpPr>
            <a:spLocks noGrp="1"/>
          </p:cNvSpPr>
          <p:nvPr>
            <p:ph idx="1"/>
          </p:nvPr>
        </p:nvSpPr>
        <p:spPr>
          <a:xfrm>
            <a:off x="457200" y="1484784"/>
            <a:ext cx="8229600" cy="4657254"/>
          </a:xfrm>
        </p:spPr>
        <p:txBody>
          <a:bodyPr>
            <a:normAutofit lnSpcReduction="10000"/>
          </a:bodyPr>
          <a:lstStyle/>
          <a:p>
            <a:pPr algn="l" rtl="0" eaLnBrk="1" hangingPunct="1"/>
            <a:r>
              <a:rPr lang="en-US" altLang="ar-IQ" dirty="0" smtClean="0">
                <a:cs typeface="Tahoma" pitchFamily="34" charset="0"/>
              </a:rPr>
              <a:t>Diagnosis: </a:t>
            </a:r>
          </a:p>
          <a:p>
            <a:pPr lvl="2" algn="l" rtl="0" eaLnBrk="1" hangingPunct="1"/>
            <a:r>
              <a:rPr lang="en-US" altLang="ar-IQ" dirty="0" smtClean="0">
                <a:cs typeface="Tahoma" pitchFamily="34" charset="0"/>
              </a:rPr>
              <a:t>Physical examination – Internal examination</a:t>
            </a:r>
          </a:p>
          <a:p>
            <a:pPr lvl="4" algn="l" rtl="0" eaLnBrk="1" hangingPunct="1"/>
            <a:r>
              <a:rPr lang="en-US" altLang="ar-IQ" dirty="0" smtClean="0">
                <a:cs typeface="Tahoma" pitchFamily="34" charset="0"/>
              </a:rPr>
              <a:t>Palpation of an enlarged, firm, irregular uterus</a:t>
            </a:r>
          </a:p>
          <a:p>
            <a:pPr lvl="2" algn="l" rtl="0" eaLnBrk="1" hangingPunct="1"/>
            <a:r>
              <a:rPr lang="en-US" altLang="ar-IQ" dirty="0" smtClean="0">
                <a:cs typeface="Tahoma" pitchFamily="34" charset="0"/>
              </a:rPr>
              <a:t>Ultrasonography </a:t>
            </a:r>
          </a:p>
          <a:p>
            <a:pPr lvl="2" algn="l" rtl="0" eaLnBrk="1" hangingPunct="1"/>
            <a:r>
              <a:rPr lang="en-US" altLang="ar-IQ" dirty="0" smtClean="0">
                <a:cs typeface="Tahoma" pitchFamily="34" charset="0"/>
              </a:rPr>
              <a:t>Hysteroscopy </a:t>
            </a:r>
          </a:p>
          <a:p>
            <a:pPr lvl="2" algn="l" rtl="0" eaLnBrk="1" hangingPunct="1"/>
            <a:r>
              <a:rPr lang="en-US" altLang="ar-IQ" dirty="0" err="1" smtClean="0">
                <a:cs typeface="Tahoma" pitchFamily="34" charset="0"/>
              </a:rPr>
              <a:t>hystrosalpingiography</a:t>
            </a:r>
            <a:endParaRPr lang="en-US" altLang="ar-IQ" dirty="0" smtClean="0">
              <a:cs typeface="Tahoma" pitchFamily="34" charset="0"/>
            </a:endParaRPr>
          </a:p>
          <a:p>
            <a:pPr lvl="2" algn="l" rtl="0" eaLnBrk="1" hangingPunct="1"/>
            <a:r>
              <a:rPr lang="en-US" altLang="ar-IQ" dirty="0" smtClean="0">
                <a:cs typeface="Tahoma" pitchFamily="34" charset="0"/>
              </a:rPr>
              <a:t>CT Scan or MRI</a:t>
            </a:r>
          </a:p>
          <a:p>
            <a:pPr algn="l" rtl="0" eaLnBrk="1" hangingPunct="1"/>
            <a:r>
              <a:rPr lang="en-US" altLang="ar-IQ" dirty="0" smtClean="0">
                <a:cs typeface="Tahoma" pitchFamily="34" charset="0"/>
              </a:rPr>
              <a:t>Differential diagnosis:</a:t>
            </a:r>
          </a:p>
          <a:p>
            <a:pPr lvl="2" algn="l" rtl="0" eaLnBrk="1" hangingPunct="1"/>
            <a:r>
              <a:rPr lang="en-US" altLang="ar-IQ" dirty="0" smtClean="0">
                <a:cs typeface="Tahoma" pitchFamily="34" charset="0"/>
              </a:rPr>
              <a:t>Pregnancy</a:t>
            </a:r>
          </a:p>
          <a:p>
            <a:pPr lvl="2" algn="l" rtl="0" eaLnBrk="1" hangingPunct="1"/>
            <a:r>
              <a:rPr lang="en-US" altLang="ar-IQ" dirty="0" err="1" smtClean="0">
                <a:cs typeface="Tahoma" pitchFamily="34" charset="0"/>
              </a:rPr>
              <a:t>Adenomyosis</a:t>
            </a:r>
            <a:endParaRPr lang="en-US" altLang="ar-IQ" dirty="0" smtClean="0">
              <a:cs typeface="Tahoma" pitchFamily="34" charset="0"/>
            </a:endParaRPr>
          </a:p>
          <a:p>
            <a:pPr lvl="2" algn="l" rtl="0" eaLnBrk="1" hangingPunct="1"/>
            <a:r>
              <a:rPr lang="en-US" altLang="ar-IQ" dirty="0" smtClean="0">
                <a:cs typeface="Tahoma" pitchFamily="34" charset="0"/>
              </a:rPr>
              <a:t>Ovarian neoplasm</a:t>
            </a:r>
          </a:p>
        </p:txBody>
      </p:sp>
    </p:spTree>
    <p:extLst>
      <p:ext uri="{BB962C8B-B14F-4D97-AF65-F5344CB8AC3E}">
        <p14:creationId xmlns:p14="http://schemas.microsoft.com/office/powerpoint/2010/main" val="10994869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0" y="122238"/>
            <a:ext cx="7543800" cy="1295400"/>
          </a:xfrm>
        </p:spPr>
        <p:txBody>
          <a:bodyPr rtlCol="0"/>
          <a:lstStyle/>
          <a:p>
            <a:pPr marL="320040" indent="-320040" algn="l" rtl="0" eaLnBrk="1" fontAlgn="auto" hangingPunct="1">
              <a:spcAft>
                <a:spcPts val="0"/>
              </a:spcAft>
              <a:buClr>
                <a:schemeClr val="accent6">
                  <a:lumMod val="75000"/>
                </a:schemeClr>
              </a:buClr>
              <a:defRPr/>
            </a:pPr>
            <a:r>
              <a:rPr lang="en-US" altLang="ar-IQ" sz="4400" i="1" u="sng" dirty="0" smtClean="0">
                <a:solidFill>
                  <a:srgbClr val="FF0066"/>
                </a:solidFill>
                <a:cs typeface="Tahoma" pitchFamily="34" charset="0"/>
              </a:rPr>
              <a:t>TREATMENT</a:t>
            </a:r>
          </a:p>
        </p:txBody>
      </p:sp>
      <p:sp>
        <p:nvSpPr>
          <p:cNvPr id="38915" name="Rectangle 3"/>
          <p:cNvSpPr>
            <a:spLocks noGrp="1" noChangeArrowheads="1"/>
          </p:cNvSpPr>
          <p:nvPr>
            <p:ph type="body" idx="4294967295"/>
          </p:nvPr>
        </p:nvSpPr>
        <p:spPr>
          <a:xfrm>
            <a:off x="0" y="1719263"/>
            <a:ext cx="8229600" cy="4411662"/>
          </a:xfrm>
        </p:spPr>
        <p:txBody>
          <a:bodyPr/>
          <a:lstStyle/>
          <a:p>
            <a:pPr algn="ctr" rtl="0" eaLnBrk="1" hangingPunct="1">
              <a:buFont typeface="Wingdings" pitchFamily="2" charset="2"/>
              <a:buNone/>
            </a:pPr>
            <a:r>
              <a:rPr lang="en-US" altLang="ar-IQ" sz="4600" smtClean="0">
                <a:cs typeface="Tahoma" pitchFamily="34" charset="0"/>
              </a:rPr>
              <a:t>There's </a:t>
            </a:r>
            <a:r>
              <a:rPr lang="en-US" altLang="ar-IQ" sz="4600" smtClean="0">
                <a:solidFill>
                  <a:srgbClr val="FF0000"/>
                </a:solidFill>
                <a:cs typeface="Tahoma" pitchFamily="34" charset="0"/>
              </a:rPr>
              <a:t>no single </a:t>
            </a:r>
            <a:r>
              <a:rPr lang="en-US" altLang="ar-IQ" sz="4600" smtClean="0">
                <a:cs typeface="Tahoma" pitchFamily="34" charset="0"/>
              </a:rPr>
              <a:t>best approach to uterine fibroid treatment</a:t>
            </a:r>
          </a:p>
        </p:txBody>
      </p:sp>
    </p:spTree>
    <p:extLst>
      <p:ext uri="{BB962C8B-B14F-4D97-AF65-F5344CB8AC3E}">
        <p14:creationId xmlns:p14="http://schemas.microsoft.com/office/powerpoint/2010/main" val="28478899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251520" y="404664"/>
            <a:ext cx="8748464" cy="4536504"/>
          </a:xfrm>
        </p:spPr>
        <p:txBody>
          <a:bodyPr rtlCol="0">
            <a:noAutofit/>
          </a:bodyPr>
          <a:lstStyle/>
          <a:p>
            <a:pPr indent="-182880" algn="l" rtl="0" eaLnBrk="1" fontAlgn="auto" hangingPunct="1">
              <a:buClr>
                <a:schemeClr val="accent6">
                  <a:lumMod val="75000"/>
                </a:schemeClr>
              </a:buClr>
              <a:defRPr/>
            </a:pPr>
            <a:r>
              <a:rPr lang="en-US" altLang="ar-IQ" sz="2800" dirty="0" smtClean="0">
                <a:solidFill>
                  <a:schemeClr val="tx1">
                    <a:lumMod val="75000"/>
                    <a:lumOff val="25000"/>
                  </a:schemeClr>
                </a:solidFill>
                <a:cs typeface="+mn-cs"/>
              </a:rPr>
              <a:t>Management:</a:t>
            </a:r>
          </a:p>
          <a:p>
            <a:pPr marL="548640" lvl="1" indent="-182880" algn="l" rtl="0" eaLnBrk="1" fontAlgn="auto" hangingPunct="1">
              <a:buClr>
                <a:schemeClr val="accent6">
                  <a:lumMod val="75000"/>
                </a:schemeClr>
              </a:buClr>
              <a:defRPr/>
            </a:pPr>
            <a:r>
              <a:rPr lang="en-US" altLang="ar-IQ" dirty="0" smtClean="0">
                <a:solidFill>
                  <a:schemeClr val="tx1">
                    <a:lumMod val="75000"/>
                    <a:lumOff val="25000"/>
                  </a:schemeClr>
                </a:solidFill>
                <a:cs typeface="+mn-cs"/>
              </a:rPr>
              <a:t>Observation – for small and asymptomatic </a:t>
            </a:r>
          </a:p>
          <a:p>
            <a:pPr marL="548640" lvl="1" indent="-182880" algn="l" rtl="0" eaLnBrk="1" fontAlgn="auto" hangingPunct="1">
              <a:buClr>
                <a:schemeClr val="accent6">
                  <a:lumMod val="75000"/>
                </a:schemeClr>
              </a:buClr>
              <a:defRPr/>
            </a:pPr>
            <a:r>
              <a:rPr lang="en-US" altLang="ar-IQ" dirty="0" smtClean="0">
                <a:solidFill>
                  <a:schemeClr val="tx1">
                    <a:lumMod val="75000"/>
                    <a:lumOff val="25000"/>
                  </a:schemeClr>
                </a:solidFill>
                <a:cs typeface="+mn-cs"/>
              </a:rPr>
              <a:t>Operative:</a:t>
            </a:r>
          </a:p>
          <a:p>
            <a:pPr marL="822960" lvl="2" indent="-182880" algn="l" rtl="0" eaLnBrk="1" fontAlgn="auto" hangingPunct="1">
              <a:buClr>
                <a:schemeClr val="accent6">
                  <a:lumMod val="75000"/>
                </a:schemeClr>
              </a:buClr>
              <a:defRPr/>
            </a:pPr>
            <a:r>
              <a:rPr lang="en-US" altLang="ar-IQ" sz="2800" dirty="0" smtClean="0">
                <a:solidFill>
                  <a:schemeClr val="tx1">
                    <a:lumMod val="75000"/>
                    <a:lumOff val="25000"/>
                  </a:schemeClr>
                </a:solidFill>
                <a:cs typeface="+mn-cs"/>
              </a:rPr>
              <a:t>Myomectomy</a:t>
            </a:r>
          </a:p>
          <a:p>
            <a:pPr marL="822960" lvl="2" indent="-182880" algn="l" rtl="0" eaLnBrk="1" fontAlgn="auto" hangingPunct="1">
              <a:buClr>
                <a:schemeClr val="accent6">
                  <a:lumMod val="75000"/>
                </a:schemeClr>
              </a:buClr>
              <a:defRPr/>
            </a:pPr>
            <a:r>
              <a:rPr lang="en-US" altLang="ar-IQ" sz="2800" dirty="0" smtClean="0">
                <a:solidFill>
                  <a:schemeClr val="tx1">
                    <a:lumMod val="75000"/>
                    <a:lumOff val="25000"/>
                  </a:schemeClr>
                </a:solidFill>
                <a:cs typeface="+mn-cs"/>
              </a:rPr>
              <a:t>Hysterectomy</a:t>
            </a:r>
          </a:p>
          <a:p>
            <a:pPr marL="548640" lvl="1" indent="-182880" algn="l" rtl="0" eaLnBrk="1" fontAlgn="auto" hangingPunct="1">
              <a:buClr>
                <a:schemeClr val="accent6">
                  <a:lumMod val="75000"/>
                </a:schemeClr>
              </a:buClr>
              <a:defRPr/>
            </a:pPr>
            <a:r>
              <a:rPr lang="en-US" altLang="ar-IQ" dirty="0" smtClean="0">
                <a:solidFill>
                  <a:schemeClr val="tx1">
                    <a:lumMod val="75000"/>
                    <a:lumOff val="25000"/>
                  </a:schemeClr>
                </a:solidFill>
                <a:cs typeface="+mn-cs"/>
              </a:rPr>
              <a:t>Medical:</a:t>
            </a:r>
          </a:p>
          <a:p>
            <a:pPr marL="822960" lvl="2" indent="-182880" algn="l" rtl="0" eaLnBrk="1" fontAlgn="auto" hangingPunct="1">
              <a:buClr>
                <a:schemeClr val="accent6">
                  <a:lumMod val="75000"/>
                </a:schemeClr>
              </a:buClr>
              <a:buFontTx/>
              <a:buChar char="-"/>
              <a:defRPr/>
            </a:pPr>
            <a:r>
              <a:rPr lang="en-US" altLang="ar-IQ" sz="2800" dirty="0" err="1" smtClean="0">
                <a:solidFill>
                  <a:schemeClr val="tx1">
                    <a:lumMod val="75000"/>
                    <a:lumOff val="25000"/>
                  </a:schemeClr>
                </a:solidFill>
                <a:cs typeface="+mn-cs"/>
              </a:rPr>
              <a:t>GnRH</a:t>
            </a:r>
            <a:r>
              <a:rPr lang="en-US" altLang="ar-IQ" sz="2800" dirty="0" smtClean="0">
                <a:solidFill>
                  <a:schemeClr val="tx1">
                    <a:lumMod val="75000"/>
                    <a:lumOff val="25000"/>
                  </a:schemeClr>
                </a:solidFill>
                <a:cs typeface="+mn-cs"/>
              </a:rPr>
              <a:t> agonists			- </a:t>
            </a:r>
            <a:r>
              <a:rPr lang="en-US" altLang="ar-IQ" sz="2800" dirty="0" err="1" smtClean="0">
                <a:solidFill>
                  <a:schemeClr val="tx1">
                    <a:lumMod val="75000"/>
                    <a:lumOff val="25000"/>
                  </a:schemeClr>
                </a:solidFill>
                <a:cs typeface="+mn-cs"/>
              </a:rPr>
              <a:t>Danazol</a:t>
            </a:r>
            <a:endParaRPr lang="en-US" altLang="ar-IQ" sz="2800" dirty="0" smtClean="0">
              <a:solidFill>
                <a:schemeClr val="tx1">
                  <a:lumMod val="75000"/>
                  <a:lumOff val="25000"/>
                </a:schemeClr>
              </a:solidFill>
              <a:cs typeface="+mn-cs"/>
            </a:endParaRPr>
          </a:p>
          <a:p>
            <a:pPr marL="822960" lvl="2" indent="-182880" algn="l" rtl="0" eaLnBrk="1" fontAlgn="auto" hangingPunct="1">
              <a:buClr>
                <a:schemeClr val="accent6">
                  <a:lumMod val="75000"/>
                </a:schemeClr>
              </a:buClr>
              <a:buFontTx/>
              <a:buChar char="-"/>
              <a:defRPr/>
            </a:pPr>
            <a:r>
              <a:rPr lang="en-US" altLang="ar-IQ" sz="2800" dirty="0" err="1" smtClean="0">
                <a:solidFill>
                  <a:schemeClr val="tx1">
                    <a:lumMod val="75000"/>
                    <a:lumOff val="25000"/>
                  </a:schemeClr>
                </a:solidFill>
                <a:cs typeface="+mn-cs"/>
              </a:rPr>
              <a:t>Medroxyprogesterone</a:t>
            </a:r>
            <a:r>
              <a:rPr lang="en-US" altLang="ar-IQ" sz="2800" dirty="0" smtClean="0">
                <a:solidFill>
                  <a:schemeClr val="tx1">
                    <a:lumMod val="75000"/>
                    <a:lumOff val="25000"/>
                  </a:schemeClr>
                </a:solidFill>
                <a:cs typeface="+mn-cs"/>
              </a:rPr>
              <a:t> acetate	- RU 486</a:t>
            </a:r>
          </a:p>
          <a:p>
            <a:pPr marL="548640" lvl="1" indent="-182880" algn="l" rtl="0" eaLnBrk="1" fontAlgn="auto" hangingPunct="1">
              <a:buClr>
                <a:schemeClr val="accent6">
                  <a:lumMod val="75000"/>
                </a:schemeClr>
              </a:buClr>
              <a:defRPr/>
            </a:pPr>
            <a:r>
              <a:rPr lang="en-US" altLang="ar-IQ" dirty="0" smtClean="0">
                <a:solidFill>
                  <a:schemeClr val="tx1">
                    <a:lumMod val="75000"/>
                    <a:lumOff val="25000"/>
                  </a:schemeClr>
                </a:solidFill>
                <a:cs typeface="+mn-cs"/>
              </a:rPr>
              <a:t>Uterine artery embolization</a:t>
            </a:r>
          </a:p>
          <a:p>
            <a:pPr marL="822960" lvl="2" indent="-182880" algn="l" rtl="0" eaLnBrk="1" fontAlgn="auto" hangingPunct="1">
              <a:buClr>
                <a:schemeClr val="accent6">
                  <a:lumMod val="75000"/>
                </a:schemeClr>
              </a:buClr>
              <a:buFont typeface="Wingdings 2" pitchFamily="18" charset="2"/>
              <a:buNone/>
              <a:defRPr/>
            </a:pPr>
            <a:r>
              <a:rPr lang="en-US" altLang="ar-IQ" sz="2800" dirty="0" smtClean="0">
                <a:solidFill>
                  <a:schemeClr val="tx1">
                    <a:lumMod val="75000"/>
                    <a:lumOff val="25000"/>
                  </a:schemeClr>
                </a:solidFill>
                <a:cs typeface="+mn-cs"/>
              </a:rPr>
              <a:t>- Gelatin sponge (</a:t>
            </a:r>
            <a:r>
              <a:rPr lang="en-US" altLang="ar-IQ" sz="2800" dirty="0" err="1" smtClean="0">
                <a:solidFill>
                  <a:schemeClr val="tx1">
                    <a:lumMod val="75000"/>
                    <a:lumOff val="25000"/>
                  </a:schemeClr>
                </a:solidFill>
                <a:cs typeface="+mn-cs"/>
              </a:rPr>
              <a:t>Gelfoam</a:t>
            </a:r>
            <a:r>
              <a:rPr lang="en-US" altLang="ar-IQ" sz="2800" dirty="0" smtClean="0">
                <a:solidFill>
                  <a:schemeClr val="tx1">
                    <a:lumMod val="75000"/>
                    <a:lumOff val="25000"/>
                  </a:schemeClr>
                </a:solidFill>
                <a:cs typeface="+mn-cs"/>
              </a:rPr>
              <a:t>) silicon spheres  	- Metal coils</a:t>
            </a:r>
          </a:p>
          <a:p>
            <a:pPr marL="822960" lvl="2" indent="-182880" algn="l" rtl="0" eaLnBrk="1" fontAlgn="auto" hangingPunct="1">
              <a:buClr>
                <a:schemeClr val="accent6">
                  <a:lumMod val="75000"/>
                </a:schemeClr>
              </a:buClr>
              <a:buFont typeface="Wingdings 2" pitchFamily="18" charset="2"/>
              <a:buNone/>
              <a:defRPr/>
            </a:pPr>
            <a:r>
              <a:rPr lang="en-US" altLang="ar-IQ" sz="2800" dirty="0" smtClean="0">
                <a:solidFill>
                  <a:schemeClr val="tx1">
                    <a:lumMod val="75000"/>
                    <a:lumOff val="25000"/>
                  </a:schemeClr>
                </a:solidFill>
                <a:cs typeface="+mn-cs"/>
              </a:rPr>
              <a:t>- Polyvinyl alcohol (PVA) particles		- Gelatin microspheres</a:t>
            </a:r>
          </a:p>
          <a:p>
            <a:pPr marL="822960" lvl="2" indent="-182880" algn="l" rtl="0" eaLnBrk="1" fontAlgn="auto" hangingPunct="1">
              <a:buClr>
                <a:schemeClr val="accent6">
                  <a:lumMod val="75000"/>
                </a:schemeClr>
              </a:buClr>
              <a:defRPr/>
            </a:pPr>
            <a:r>
              <a:rPr lang="en-US" altLang="ar-IQ" sz="2800" dirty="0" smtClean="0">
                <a:solidFill>
                  <a:schemeClr val="tx1">
                    <a:lumMod val="75000"/>
                    <a:lumOff val="25000"/>
                  </a:schemeClr>
                </a:solidFill>
                <a:cs typeface="+mn-cs"/>
              </a:rPr>
              <a:t>		</a:t>
            </a:r>
          </a:p>
          <a:p>
            <a:pPr indent="-182880" algn="l" rtl="0" eaLnBrk="1" fontAlgn="auto" hangingPunct="1">
              <a:buClr>
                <a:schemeClr val="accent6">
                  <a:lumMod val="75000"/>
                </a:schemeClr>
              </a:buClr>
              <a:defRPr/>
            </a:pPr>
            <a:endParaRPr lang="en-US" altLang="ar-IQ" sz="2800" dirty="0" smtClean="0">
              <a:solidFill>
                <a:schemeClr val="tx1">
                  <a:lumMod val="75000"/>
                  <a:lumOff val="25000"/>
                </a:schemeClr>
              </a:solidFill>
              <a:cs typeface="+mn-cs"/>
            </a:endParaRPr>
          </a:p>
        </p:txBody>
      </p:sp>
    </p:spTree>
    <p:extLst>
      <p:ext uri="{BB962C8B-B14F-4D97-AF65-F5344CB8AC3E}">
        <p14:creationId xmlns:p14="http://schemas.microsoft.com/office/powerpoint/2010/main" val="22685004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عنصر نائب للمحتوى 2"/>
          <p:cNvSpPr>
            <a:spLocks noGrp="1"/>
          </p:cNvSpPr>
          <p:nvPr>
            <p:ph idx="1"/>
          </p:nvPr>
        </p:nvSpPr>
        <p:spPr>
          <a:xfrm>
            <a:off x="611560" y="381000"/>
            <a:ext cx="8352928" cy="5856312"/>
          </a:xfrm>
        </p:spPr>
        <p:txBody>
          <a:bodyPr/>
          <a:lstStyle/>
          <a:p>
            <a:pPr algn="l" rtl="0" eaLnBrk="1" hangingPunct="1"/>
            <a:r>
              <a:rPr lang="en-US" altLang="ar-IQ" dirty="0" smtClean="0">
                <a:cs typeface="Tahoma" pitchFamily="34" charset="0"/>
              </a:rPr>
              <a:t>Conservative management is appropriate where</a:t>
            </a:r>
          </a:p>
          <a:p>
            <a:pPr algn="l" rtl="0" eaLnBrk="1" hangingPunct="1">
              <a:buFont typeface="Wingdings 2" pitchFamily="18" charset="2"/>
              <a:buNone/>
            </a:pPr>
            <a:r>
              <a:rPr lang="en-US" altLang="ar-IQ" dirty="0" smtClean="0">
                <a:cs typeface="Tahoma" pitchFamily="34" charset="0"/>
              </a:rPr>
              <a:t>asymptomatic fibroids are detected incidentally. It may</a:t>
            </a:r>
          </a:p>
          <a:p>
            <a:pPr algn="l" rtl="0" eaLnBrk="1" hangingPunct="1">
              <a:buFont typeface="Wingdings 2" pitchFamily="18" charset="2"/>
              <a:buNone/>
            </a:pPr>
            <a:r>
              <a:rPr lang="en-US" altLang="ar-IQ" dirty="0" smtClean="0">
                <a:cs typeface="Tahoma" pitchFamily="34" charset="0"/>
              </a:rPr>
              <a:t>be useful to establish the growth rate of the fibroids by</a:t>
            </a:r>
          </a:p>
          <a:p>
            <a:pPr algn="l" rtl="0" eaLnBrk="1" hangingPunct="1">
              <a:buFont typeface="Wingdings 2" pitchFamily="18" charset="2"/>
              <a:buNone/>
            </a:pPr>
            <a:r>
              <a:rPr lang="en-US" altLang="ar-IQ" dirty="0" smtClean="0">
                <a:cs typeface="Tahoma" pitchFamily="34" charset="0"/>
              </a:rPr>
              <a:t>repeat clinical examination or ultrasound after a 6-12-</a:t>
            </a:r>
          </a:p>
          <a:p>
            <a:pPr algn="l" rtl="0" eaLnBrk="1" hangingPunct="1">
              <a:buFont typeface="Wingdings 2" pitchFamily="18" charset="2"/>
              <a:buNone/>
            </a:pPr>
            <a:r>
              <a:rPr lang="en-US" altLang="ar-IQ" dirty="0" smtClean="0">
                <a:cs typeface="Tahoma" pitchFamily="34" charset="0"/>
              </a:rPr>
              <a:t>month interval.</a:t>
            </a:r>
            <a:endParaRPr lang="ar-IQ" altLang="ar-IQ" dirty="0" smtClean="0">
              <a:ea typeface="Majalla UI"/>
              <a:cs typeface="Tahoma" pitchFamily="34" charset="0"/>
            </a:endParaRPr>
          </a:p>
        </p:txBody>
      </p:sp>
    </p:spTree>
    <p:extLst>
      <p:ext uri="{BB962C8B-B14F-4D97-AF65-F5344CB8AC3E}">
        <p14:creationId xmlns:p14="http://schemas.microsoft.com/office/powerpoint/2010/main" val="9638582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1403648" y="692696"/>
            <a:ext cx="6400800" cy="3475038"/>
          </a:xfrm>
        </p:spPr>
        <p:txBody>
          <a:bodyPr>
            <a:noAutofit/>
          </a:bodyPr>
          <a:lstStyle/>
          <a:p>
            <a:pPr algn="l" rtl="0" eaLnBrk="1" hangingPunct="1"/>
            <a:r>
              <a:rPr lang="en-US" altLang="ar-IQ" sz="2400" dirty="0" smtClean="0">
                <a:solidFill>
                  <a:srgbClr val="C00000"/>
                </a:solidFill>
                <a:cs typeface="Tahoma" pitchFamily="34" charset="0"/>
              </a:rPr>
              <a:t>Factors affecting the type of surgical approach:</a:t>
            </a:r>
          </a:p>
          <a:p>
            <a:pPr lvl="3" algn="l" rtl="0" eaLnBrk="1" hangingPunct="1"/>
            <a:r>
              <a:rPr lang="en-US" altLang="ar-IQ" sz="2400" dirty="0" smtClean="0">
                <a:cs typeface="Tahoma" pitchFamily="34" charset="0"/>
              </a:rPr>
              <a:t>Age of the patient</a:t>
            </a:r>
          </a:p>
          <a:p>
            <a:pPr lvl="3" algn="l" rtl="0" eaLnBrk="1" hangingPunct="1"/>
            <a:r>
              <a:rPr lang="en-US" altLang="ar-IQ" sz="2400" dirty="0" smtClean="0">
                <a:cs typeface="Tahoma" pitchFamily="34" charset="0"/>
              </a:rPr>
              <a:t>Parity</a:t>
            </a:r>
          </a:p>
          <a:p>
            <a:pPr lvl="3" algn="l" rtl="0" eaLnBrk="1" hangingPunct="1"/>
            <a:r>
              <a:rPr lang="en-US" altLang="ar-IQ" sz="2400" dirty="0" smtClean="0">
                <a:cs typeface="Tahoma" pitchFamily="34" charset="0"/>
              </a:rPr>
              <a:t>Future reproductive plans</a:t>
            </a:r>
          </a:p>
          <a:p>
            <a:pPr algn="l" rtl="0" eaLnBrk="1" hangingPunct="1"/>
            <a:endParaRPr lang="en-US" altLang="ar-IQ" sz="2400" dirty="0" smtClean="0">
              <a:cs typeface="Tahoma" pitchFamily="34" charset="0"/>
            </a:endParaRPr>
          </a:p>
          <a:p>
            <a:pPr algn="l" rtl="0" eaLnBrk="1" hangingPunct="1"/>
            <a:r>
              <a:rPr lang="en-US" altLang="ar-IQ" sz="2400" dirty="0" smtClean="0">
                <a:solidFill>
                  <a:srgbClr val="C00000"/>
                </a:solidFill>
                <a:cs typeface="Tahoma" pitchFamily="34" charset="0"/>
              </a:rPr>
              <a:t>Classic indications for Myomectomy:</a:t>
            </a:r>
          </a:p>
          <a:p>
            <a:pPr lvl="3" algn="l" rtl="0" eaLnBrk="1" hangingPunct="1"/>
            <a:r>
              <a:rPr lang="en-US" altLang="ar-IQ" sz="2400" dirty="0" smtClean="0">
                <a:cs typeface="Tahoma" pitchFamily="34" charset="0"/>
              </a:rPr>
              <a:t>Persistent abnormal bleeding</a:t>
            </a:r>
          </a:p>
          <a:p>
            <a:pPr lvl="3" algn="l" rtl="0" eaLnBrk="1" hangingPunct="1"/>
            <a:r>
              <a:rPr lang="en-US" altLang="ar-IQ" sz="2400" dirty="0" smtClean="0">
                <a:cs typeface="Tahoma" pitchFamily="34" charset="0"/>
              </a:rPr>
              <a:t>Pain or pressure</a:t>
            </a:r>
          </a:p>
          <a:p>
            <a:pPr lvl="3" algn="l" rtl="0" eaLnBrk="1" hangingPunct="1"/>
            <a:r>
              <a:rPr lang="en-US" altLang="ar-IQ" sz="2400" dirty="0" smtClean="0">
                <a:cs typeface="Tahoma" pitchFamily="34" charset="0"/>
              </a:rPr>
              <a:t>Enlargement of an asymptomatic </a:t>
            </a:r>
            <a:r>
              <a:rPr lang="en-US" altLang="ar-IQ" sz="2400" dirty="0" err="1" smtClean="0">
                <a:cs typeface="Tahoma" pitchFamily="34" charset="0"/>
              </a:rPr>
              <a:t>myoma</a:t>
            </a:r>
            <a:r>
              <a:rPr lang="en-US" altLang="ar-IQ" sz="2400" dirty="0" smtClean="0">
                <a:cs typeface="Tahoma" pitchFamily="34" charset="0"/>
              </a:rPr>
              <a:t> to more than 8 cm in a woman who has not completed </a:t>
            </a:r>
            <a:r>
              <a:rPr lang="en-US" altLang="ar-IQ" sz="2400" dirty="0" err="1" smtClean="0">
                <a:cs typeface="Tahoma" pitchFamily="34" charset="0"/>
              </a:rPr>
              <a:t>chilbearing</a:t>
            </a:r>
            <a:endParaRPr lang="en-US" altLang="ar-IQ" sz="2400" dirty="0" smtClean="0">
              <a:cs typeface="Tahoma" pitchFamily="34" charset="0"/>
            </a:endParaRPr>
          </a:p>
          <a:p>
            <a:pPr algn="l" rtl="0" eaLnBrk="1" hangingPunct="1"/>
            <a:endParaRPr lang="en-US" altLang="ar-IQ" sz="2400" dirty="0" smtClean="0">
              <a:cs typeface="Tahoma" pitchFamily="34" charset="0"/>
            </a:endParaRPr>
          </a:p>
        </p:txBody>
      </p:sp>
    </p:spTree>
    <p:extLst>
      <p:ext uri="{BB962C8B-B14F-4D97-AF65-F5344CB8AC3E}">
        <p14:creationId xmlns:p14="http://schemas.microsoft.com/office/powerpoint/2010/main" val="30315636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381000"/>
            <a:ext cx="8229600" cy="1143000"/>
          </a:xfrm>
        </p:spPr>
        <p:txBody>
          <a:bodyPr rtlCol="0"/>
          <a:lstStyle/>
          <a:p>
            <a:pPr marL="320040" indent="-320040" algn="ctr" rtl="0" eaLnBrk="1" fontAlgn="auto" hangingPunct="1">
              <a:spcAft>
                <a:spcPts val="0"/>
              </a:spcAft>
              <a:buClr>
                <a:schemeClr val="accent6">
                  <a:lumMod val="75000"/>
                </a:schemeClr>
              </a:buClr>
              <a:defRPr/>
            </a:pPr>
            <a:r>
              <a:rPr lang="en-US" altLang="ar-IQ" dirty="0" smtClean="0">
                <a:cs typeface="+mj-cs"/>
              </a:rPr>
              <a:t>Leiomyoma</a:t>
            </a:r>
          </a:p>
        </p:txBody>
      </p:sp>
      <p:sp>
        <p:nvSpPr>
          <p:cNvPr id="43011" name="Content Placeholder 2"/>
          <p:cNvSpPr>
            <a:spLocks noGrp="1"/>
          </p:cNvSpPr>
          <p:nvPr>
            <p:ph idx="1"/>
          </p:nvPr>
        </p:nvSpPr>
        <p:spPr>
          <a:xfrm>
            <a:off x="457200" y="1858963"/>
            <a:ext cx="8229600" cy="4389437"/>
          </a:xfrm>
        </p:spPr>
        <p:txBody>
          <a:bodyPr>
            <a:normAutofit fontScale="92500" lnSpcReduction="10000"/>
          </a:bodyPr>
          <a:lstStyle/>
          <a:p>
            <a:pPr algn="l" rtl="0" eaLnBrk="1" hangingPunct="1"/>
            <a:r>
              <a:rPr lang="en-US" altLang="ar-IQ" smtClean="0">
                <a:cs typeface="Tahoma" pitchFamily="34" charset="0"/>
              </a:rPr>
              <a:t>Contraindications to Myomectomy:</a:t>
            </a:r>
          </a:p>
          <a:p>
            <a:pPr lvl="2" algn="l" rtl="0" eaLnBrk="1" hangingPunct="1"/>
            <a:r>
              <a:rPr lang="en-US" altLang="ar-IQ" smtClean="0">
                <a:cs typeface="Tahoma" pitchFamily="34" charset="0"/>
              </a:rPr>
              <a:t>Pregnancy</a:t>
            </a:r>
          </a:p>
          <a:p>
            <a:pPr lvl="2" algn="l" rtl="0" eaLnBrk="1" hangingPunct="1"/>
            <a:r>
              <a:rPr lang="en-US" altLang="ar-IQ" smtClean="0">
                <a:cs typeface="Tahoma" pitchFamily="34" charset="0"/>
              </a:rPr>
              <a:t>Advanced adnexal disease</a:t>
            </a:r>
          </a:p>
          <a:p>
            <a:pPr lvl="2" algn="l" rtl="0" eaLnBrk="1" hangingPunct="1"/>
            <a:r>
              <a:rPr lang="en-US" altLang="ar-IQ" smtClean="0">
                <a:cs typeface="Tahoma" pitchFamily="34" charset="0"/>
              </a:rPr>
              <a:t>Malignancy</a:t>
            </a:r>
          </a:p>
          <a:p>
            <a:pPr lvl="2" algn="l" rtl="0" eaLnBrk="1" hangingPunct="1"/>
            <a:r>
              <a:rPr lang="en-US" altLang="ar-IQ" smtClean="0">
                <a:cs typeface="Tahoma" pitchFamily="34" charset="0"/>
              </a:rPr>
              <a:t>When enucleation of the myoma results in severe reduction of endometrial surface that the uterus would not be functional</a:t>
            </a:r>
          </a:p>
          <a:p>
            <a:pPr algn="l" rtl="0" eaLnBrk="1" hangingPunct="1"/>
            <a:r>
              <a:rPr lang="en-US" altLang="ar-IQ" smtClean="0">
                <a:cs typeface="Tahoma" pitchFamily="34" charset="0"/>
              </a:rPr>
              <a:t>Myomectomy maybe performed through:</a:t>
            </a:r>
          </a:p>
          <a:p>
            <a:pPr lvl="2" algn="l" rtl="0" eaLnBrk="1" hangingPunct="1"/>
            <a:r>
              <a:rPr lang="en-US" altLang="ar-IQ" smtClean="0">
                <a:cs typeface="Tahoma" pitchFamily="34" charset="0"/>
              </a:rPr>
              <a:t>Laparoscopy </a:t>
            </a:r>
          </a:p>
          <a:p>
            <a:pPr lvl="2" algn="l" rtl="0" eaLnBrk="1" hangingPunct="1"/>
            <a:r>
              <a:rPr lang="en-US" altLang="ar-IQ" smtClean="0">
                <a:cs typeface="Tahoma" pitchFamily="34" charset="0"/>
              </a:rPr>
              <a:t>Hysteroscopy </a:t>
            </a:r>
          </a:p>
          <a:p>
            <a:pPr lvl="2" algn="l" rtl="0" eaLnBrk="1" hangingPunct="1"/>
            <a:r>
              <a:rPr lang="en-US" altLang="ar-IQ" smtClean="0">
                <a:cs typeface="Tahoma" pitchFamily="34" charset="0"/>
              </a:rPr>
              <a:t>Laparotomy </a:t>
            </a:r>
          </a:p>
          <a:p>
            <a:pPr lvl="2" algn="l" rtl="0" eaLnBrk="1" hangingPunct="1"/>
            <a:r>
              <a:rPr lang="en-US" altLang="ar-IQ" smtClean="0">
                <a:cs typeface="Tahoma" pitchFamily="34" charset="0"/>
              </a:rPr>
              <a:t>Vaginally </a:t>
            </a:r>
          </a:p>
        </p:txBody>
      </p:sp>
    </p:spTree>
    <p:extLst>
      <p:ext uri="{BB962C8B-B14F-4D97-AF65-F5344CB8AC3E}">
        <p14:creationId xmlns:p14="http://schemas.microsoft.com/office/powerpoint/2010/main" val="12840018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381000"/>
            <a:ext cx="8229600" cy="1143000"/>
          </a:xfrm>
        </p:spPr>
        <p:txBody>
          <a:bodyPr rtlCol="0"/>
          <a:lstStyle/>
          <a:p>
            <a:pPr marL="320040" indent="-320040" algn="ctr" rtl="0" eaLnBrk="1" fontAlgn="auto" hangingPunct="1">
              <a:spcAft>
                <a:spcPts val="0"/>
              </a:spcAft>
              <a:buClr>
                <a:schemeClr val="accent6">
                  <a:lumMod val="75000"/>
                </a:schemeClr>
              </a:buClr>
              <a:defRPr/>
            </a:pPr>
            <a:r>
              <a:rPr lang="en-US" altLang="ar-IQ" dirty="0" smtClean="0">
                <a:cs typeface="+mj-cs"/>
              </a:rPr>
              <a:t>Leiomyoma</a:t>
            </a:r>
          </a:p>
        </p:txBody>
      </p:sp>
      <p:sp>
        <p:nvSpPr>
          <p:cNvPr id="44035" name="Content Placeholder 2"/>
          <p:cNvSpPr>
            <a:spLocks noGrp="1"/>
          </p:cNvSpPr>
          <p:nvPr>
            <p:ph idx="1"/>
          </p:nvPr>
        </p:nvSpPr>
        <p:spPr>
          <a:xfrm>
            <a:off x="457200" y="2163763"/>
            <a:ext cx="8229600" cy="4389437"/>
          </a:xfrm>
        </p:spPr>
        <p:txBody>
          <a:bodyPr/>
          <a:lstStyle/>
          <a:p>
            <a:pPr algn="l" rtl="0" eaLnBrk="1" hangingPunct="1"/>
            <a:r>
              <a:rPr lang="en-US" altLang="ar-IQ" smtClean="0">
                <a:cs typeface="Tahoma" pitchFamily="34" charset="0"/>
              </a:rPr>
              <a:t>Indications for Hysterectomy:</a:t>
            </a:r>
          </a:p>
          <a:p>
            <a:pPr lvl="1" algn="l" rtl="0" eaLnBrk="1" hangingPunct="1"/>
            <a:r>
              <a:rPr lang="en-US" altLang="ar-IQ" smtClean="0">
                <a:cs typeface="Tahoma" pitchFamily="34" charset="0"/>
              </a:rPr>
              <a:t>All indications for myomectomy, </a:t>
            </a:r>
          </a:p>
          <a:p>
            <a:pPr lvl="1" algn="l" rtl="0" eaLnBrk="1" hangingPunct="1">
              <a:buFont typeface="Wingdings 2" pitchFamily="18" charset="2"/>
              <a:buNone/>
            </a:pPr>
            <a:r>
              <a:rPr lang="en-US" altLang="ar-IQ" smtClean="0">
                <a:cs typeface="Tahoma" pitchFamily="34" charset="0"/>
              </a:rPr>
              <a:t>			</a:t>
            </a:r>
            <a:r>
              <a:rPr lang="en-US" altLang="ar-IQ" smtClean="0">
                <a:solidFill>
                  <a:srgbClr val="FF0000"/>
                </a:solidFill>
                <a:cs typeface="Tahoma" pitchFamily="34" charset="0"/>
              </a:rPr>
              <a:t>plus:</a:t>
            </a:r>
          </a:p>
          <a:p>
            <a:pPr lvl="1" algn="l" rtl="0" eaLnBrk="1" hangingPunct="1"/>
            <a:r>
              <a:rPr lang="en-US" altLang="ar-IQ" smtClean="0">
                <a:cs typeface="Tahoma" pitchFamily="34" charset="0"/>
              </a:rPr>
              <a:t>Asymptomatic myomas when the uterus that has reached the size of 14-16 weeks gestation</a:t>
            </a:r>
          </a:p>
          <a:p>
            <a:pPr lvl="1" algn="l" rtl="0" eaLnBrk="1" hangingPunct="1"/>
            <a:r>
              <a:rPr lang="en-US" altLang="ar-IQ" smtClean="0">
                <a:cs typeface="Tahoma" pitchFamily="34" charset="0"/>
              </a:rPr>
              <a:t>Rapid growth of myoma after menopause</a:t>
            </a:r>
          </a:p>
          <a:p>
            <a:pPr algn="l" rtl="0" eaLnBrk="1" hangingPunct="1"/>
            <a:endParaRPr lang="en-US" altLang="ar-IQ" smtClean="0">
              <a:cs typeface="Tahoma" pitchFamily="34" charset="0"/>
            </a:endParaRPr>
          </a:p>
        </p:txBody>
      </p:sp>
    </p:spTree>
    <p:extLst>
      <p:ext uri="{BB962C8B-B14F-4D97-AF65-F5344CB8AC3E}">
        <p14:creationId xmlns:p14="http://schemas.microsoft.com/office/powerpoint/2010/main" val="30266271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عنوان 1"/>
          <p:cNvSpPr>
            <a:spLocks noGrp="1"/>
          </p:cNvSpPr>
          <p:nvPr>
            <p:ph type="title"/>
          </p:nvPr>
        </p:nvSpPr>
        <p:spPr>
          <a:xfrm>
            <a:off x="228600" y="228600"/>
            <a:ext cx="6512511" cy="1143000"/>
          </a:xfrm>
        </p:spPr>
        <p:txBody>
          <a:bodyPr rtlCol="0"/>
          <a:lstStyle/>
          <a:p>
            <a:pPr marL="320040" indent="-320040" algn="l" rtl="0" eaLnBrk="1" fontAlgn="auto" hangingPunct="1">
              <a:spcAft>
                <a:spcPts val="0"/>
              </a:spcAft>
              <a:buClr>
                <a:schemeClr val="accent6">
                  <a:lumMod val="75000"/>
                </a:schemeClr>
              </a:buClr>
              <a:defRPr/>
            </a:pPr>
            <a:r>
              <a:rPr lang="en-US" altLang="ar-IQ" dirty="0" smtClean="0">
                <a:solidFill>
                  <a:srgbClr val="C00000"/>
                </a:solidFill>
                <a:cs typeface="+mj-cs"/>
              </a:rPr>
              <a:t>Medical treatment</a:t>
            </a:r>
            <a:endParaRPr lang="ar-IQ" altLang="ar-IQ" dirty="0" smtClean="0">
              <a:solidFill>
                <a:srgbClr val="C00000"/>
              </a:solidFill>
              <a:cs typeface="+mj-cs"/>
            </a:endParaRPr>
          </a:p>
        </p:txBody>
      </p:sp>
      <p:sp>
        <p:nvSpPr>
          <p:cNvPr id="45059" name="عنصر نائب للمحتوى 2"/>
          <p:cNvSpPr>
            <a:spLocks noGrp="1"/>
          </p:cNvSpPr>
          <p:nvPr>
            <p:ph idx="1"/>
          </p:nvPr>
        </p:nvSpPr>
        <p:spPr>
          <a:xfrm>
            <a:off x="76200" y="1143000"/>
            <a:ext cx="8816280" cy="3475038"/>
          </a:xfrm>
        </p:spPr>
        <p:txBody>
          <a:bodyPr>
            <a:noAutofit/>
          </a:bodyPr>
          <a:lstStyle/>
          <a:p>
            <a:pPr algn="l" rtl="0" eaLnBrk="1" hangingPunct="1">
              <a:buFont typeface="Wingdings 2" pitchFamily="18" charset="2"/>
              <a:buNone/>
            </a:pPr>
            <a:r>
              <a:rPr lang="en-US" altLang="ar-IQ" sz="2800" dirty="0" smtClean="0">
                <a:cs typeface="Tahoma" pitchFamily="34" charset="0"/>
              </a:rPr>
              <a:t>practical currently available medical treatment is ovarian</a:t>
            </a:r>
          </a:p>
          <a:p>
            <a:pPr algn="l" rtl="0" eaLnBrk="1" hangingPunct="1">
              <a:buFont typeface="Wingdings 2" pitchFamily="18" charset="2"/>
              <a:buNone/>
            </a:pPr>
            <a:r>
              <a:rPr lang="en-US" altLang="ar-IQ" sz="2800" dirty="0" smtClean="0">
                <a:cs typeface="Tahoma" pitchFamily="34" charset="0"/>
              </a:rPr>
              <a:t>suppression using a </a:t>
            </a:r>
            <a:r>
              <a:rPr lang="en-US" altLang="ar-IQ" sz="2800" dirty="0" err="1" smtClean="0">
                <a:solidFill>
                  <a:srgbClr val="FF0000"/>
                </a:solidFill>
                <a:cs typeface="Tahoma" pitchFamily="34" charset="0"/>
              </a:rPr>
              <a:t>gonadotrophin</a:t>
            </a:r>
            <a:r>
              <a:rPr lang="en-US" altLang="ar-IQ" sz="2800" dirty="0" smtClean="0">
                <a:solidFill>
                  <a:srgbClr val="FF0000"/>
                </a:solidFill>
                <a:cs typeface="Tahoma" pitchFamily="34" charset="0"/>
              </a:rPr>
              <a:t>-releasing hormone</a:t>
            </a:r>
          </a:p>
          <a:p>
            <a:pPr algn="l" rtl="0" eaLnBrk="1" hangingPunct="1">
              <a:buFont typeface="Wingdings 2" pitchFamily="18" charset="2"/>
              <a:buNone/>
            </a:pPr>
            <a:r>
              <a:rPr lang="en-US" altLang="ar-IQ" sz="2800" dirty="0" smtClean="0">
                <a:solidFill>
                  <a:srgbClr val="FF0000"/>
                </a:solidFill>
                <a:cs typeface="Tahoma" pitchFamily="34" charset="0"/>
              </a:rPr>
              <a:t>(</a:t>
            </a:r>
            <a:r>
              <a:rPr lang="en-US" altLang="ar-IQ" sz="2800" dirty="0" err="1" smtClean="0">
                <a:solidFill>
                  <a:srgbClr val="FF0000"/>
                </a:solidFill>
                <a:cs typeface="Tahoma" pitchFamily="34" charset="0"/>
              </a:rPr>
              <a:t>GnRH</a:t>
            </a:r>
            <a:r>
              <a:rPr lang="en-US" altLang="ar-IQ" sz="2800" dirty="0" smtClean="0">
                <a:solidFill>
                  <a:srgbClr val="FF0000"/>
                </a:solidFill>
                <a:cs typeface="Tahoma" pitchFamily="34" charset="0"/>
              </a:rPr>
              <a:t>) agonist. </a:t>
            </a:r>
            <a:r>
              <a:rPr lang="en-US" altLang="ar-IQ" sz="2800" dirty="0">
                <a:solidFill>
                  <a:srgbClr val="FF0000"/>
                </a:solidFill>
                <a:cs typeface="Tahoma" pitchFamily="34" charset="0"/>
              </a:rPr>
              <a:t> </a:t>
            </a:r>
            <a:r>
              <a:rPr lang="en-US" altLang="ar-IQ" sz="2800" dirty="0" smtClean="0">
                <a:cs typeface="Tahoma" pitchFamily="34" charset="0"/>
              </a:rPr>
              <a:t>Unfortunately, very effective in shrinking fibroids, when ovarian function returns, the fibroids regrow to their previous dimensions.</a:t>
            </a:r>
          </a:p>
          <a:p>
            <a:pPr algn="l" rtl="0" eaLnBrk="1" hangingPunct="1">
              <a:buFont typeface="Wingdings 2" pitchFamily="18" charset="2"/>
              <a:buNone/>
            </a:pPr>
            <a:r>
              <a:rPr lang="en-US" altLang="ar-IQ" sz="2800" dirty="0" smtClean="0">
                <a:solidFill>
                  <a:srgbClr val="FF0000"/>
                </a:solidFill>
                <a:cs typeface="Tahoma" pitchFamily="34" charset="0"/>
              </a:rPr>
              <a:t>Mifepristone (an </a:t>
            </a:r>
            <a:r>
              <a:rPr lang="en-US" altLang="ar-IQ" sz="2800" dirty="0" err="1" smtClean="0">
                <a:solidFill>
                  <a:srgbClr val="FF0000"/>
                </a:solidFill>
                <a:cs typeface="Tahoma" pitchFamily="34" charset="0"/>
              </a:rPr>
              <a:t>antiprogestogen</a:t>
            </a:r>
            <a:r>
              <a:rPr lang="en-US" altLang="ar-IQ" sz="2800" dirty="0" smtClean="0">
                <a:cs typeface="Tahoma" pitchFamily="34" charset="0"/>
              </a:rPr>
              <a:t>) has been shown to be effective in shrinking fibroids at a low dose, but is not available for use in this indication. </a:t>
            </a:r>
          </a:p>
          <a:p>
            <a:pPr algn="l" rtl="0" eaLnBrk="1" hangingPunct="1">
              <a:buFont typeface="Wingdings 2" pitchFamily="18" charset="2"/>
              <a:buNone/>
            </a:pPr>
            <a:r>
              <a:rPr lang="en-US" altLang="ar-IQ" sz="2800" dirty="0" smtClean="0">
                <a:cs typeface="Tahoma" pitchFamily="34" charset="0"/>
              </a:rPr>
              <a:t>The optimal dose, duration of treatment and long-term effects have yet to be established.</a:t>
            </a:r>
            <a:endParaRPr lang="ar-IQ" altLang="ar-IQ" sz="2800" dirty="0" smtClean="0">
              <a:ea typeface="Majalla UI"/>
              <a:cs typeface="Tahoma" pitchFamily="34" charset="0"/>
            </a:endParaRPr>
          </a:p>
        </p:txBody>
      </p:sp>
    </p:spTree>
    <p:extLst>
      <p:ext uri="{BB962C8B-B14F-4D97-AF65-F5344CB8AC3E}">
        <p14:creationId xmlns:p14="http://schemas.microsoft.com/office/powerpoint/2010/main" val="28779057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395536" y="548680"/>
            <a:ext cx="8229600" cy="4648200"/>
          </a:xfrm>
        </p:spPr>
        <p:txBody>
          <a:bodyPr>
            <a:noAutofit/>
          </a:bodyPr>
          <a:lstStyle/>
          <a:p>
            <a:pPr algn="l" rtl="0" eaLnBrk="1" hangingPunct="1">
              <a:buFont typeface="Wingdings 2" pitchFamily="18" charset="2"/>
              <a:buNone/>
            </a:pPr>
            <a:r>
              <a:rPr lang="en-US" altLang="ar-IQ" sz="2400" dirty="0" smtClean="0">
                <a:solidFill>
                  <a:srgbClr val="FF0000"/>
                </a:solidFill>
                <a:cs typeface="Tahoma" pitchFamily="34" charset="0"/>
              </a:rPr>
              <a:t>Advantages of Preoperative </a:t>
            </a:r>
            <a:r>
              <a:rPr lang="en-US" altLang="ar-IQ" sz="2400" dirty="0" err="1" smtClean="0">
                <a:solidFill>
                  <a:srgbClr val="FF0000"/>
                </a:solidFill>
                <a:cs typeface="Tahoma" pitchFamily="34" charset="0"/>
              </a:rPr>
              <a:t>GnRH</a:t>
            </a:r>
            <a:r>
              <a:rPr lang="en-US" altLang="ar-IQ" sz="2400" dirty="0" smtClean="0">
                <a:solidFill>
                  <a:srgbClr val="FF0000"/>
                </a:solidFill>
                <a:cs typeface="Tahoma" pitchFamily="34" charset="0"/>
              </a:rPr>
              <a:t> Agonist Treatment:</a:t>
            </a:r>
          </a:p>
          <a:p>
            <a:pPr algn="l" rtl="0" eaLnBrk="1" hangingPunct="1"/>
            <a:r>
              <a:rPr lang="en-US" altLang="ar-IQ" sz="2400" dirty="0" smtClean="0">
                <a:solidFill>
                  <a:srgbClr val="00B050"/>
                </a:solidFill>
                <a:cs typeface="Tahoma" pitchFamily="34" charset="0"/>
              </a:rPr>
              <a:t>Advantages Gained by Uterine-Fibroid Shrinkage</a:t>
            </a:r>
          </a:p>
          <a:p>
            <a:pPr lvl="2" algn="l" rtl="0" eaLnBrk="1" hangingPunct="1"/>
            <a:r>
              <a:rPr lang="en-US" altLang="ar-IQ" dirty="0" smtClean="0">
                <a:cs typeface="Tahoma" pitchFamily="34" charset="0"/>
              </a:rPr>
              <a:t>May allow vaginal hysterectomy</a:t>
            </a:r>
          </a:p>
          <a:p>
            <a:pPr lvl="2" algn="l" rtl="0" eaLnBrk="1" hangingPunct="1"/>
            <a:r>
              <a:rPr lang="en-US" altLang="ar-IQ" dirty="0" smtClean="0">
                <a:cs typeface="Tahoma" pitchFamily="34" charset="0"/>
              </a:rPr>
              <a:t>May decrease intra-operative blood loss</a:t>
            </a:r>
          </a:p>
          <a:p>
            <a:pPr lvl="2" algn="l" rtl="0" eaLnBrk="1" hangingPunct="1"/>
            <a:r>
              <a:rPr lang="en-US" altLang="ar-IQ" dirty="0" smtClean="0">
                <a:cs typeface="Tahoma" pitchFamily="34" charset="0"/>
              </a:rPr>
              <a:t>May allow </a:t>
            </a:r>
            <a:r>
              <a:rPr lang="en-US" altLang="ar-IQ" dirty="0" err="1" smtClean="0">
                <a:cs typeface="Tahoma" pitchFamily="34" charset="0"/>
              </a:rPr>
              <a:t>Pfannenstiel</a:t>
            </a:r>
            <a:r>
              <a:rPr lang="en-US" altLang="ar-IQ" dirty="0" smtClean="0">
                <a:cs typeface="Tahoma" pitchFamily="34" charset="0"/>
              </a:rPr>
              <a:t> incision</a:t>
            </a:r>
          </a:p>
          <a:p>
            <a:pPr lvl="2" algn="l" rtl="0" eaLnBrk="1" hangingPunct="1"/>
            <a:r>
              <a:rPr lang="en-US" altLang="ar-IQ" dirty="0" smtClean="0">
                <a:cs typeface="Tahoma" pitchFamily="34" charset="0"/>
              </a:rPr>
              <a:t>May facilitate endoscopic myomectomy</a:t>
            </a:r>
          </a:p>
          <a:p>
            <a:pPr algn="l" rtl="0" eaLnBrk="1" hangingPunct="1"/>
            <a:r>
              <a:rPr lang="en-US" altLang="ar-IQ" sz="2400" dirty="0" smtClean="0">
                <a:solidFill>
                  <a:srgbClr val="00B050"/>
                </a:solidFill>
                <a:cs typeface="Tahoma" pitchFamily="34" charset="0"/>
              </a:rPr>
              <a:t>Advantages Gained by Induction of Amenorrhea</a:t>
            </a:r>
          </a:p>
          <a:p>
            <a:pPr lvl="2" algn="l" rtl="0" eaLnBrk="1" hangingPunct="1"/>
            <a:r>
              <a:rPr lang="en-US" altLang="ar-IQ" dirty="0" smtClean="0">
                <a:cs typeface="Tahoma" pitchFamily="34" charset="0"/>
              </a:rPr>
              <a:t>May correct </a:t>
            </a:r>
            <a:r>
              <a:rPr lang="en-US" altLang="ar-IQ" dirty="0" err="1" smtClean="0">
                <a:cs typeface="Tahoma" pitchFamily="34" charset="0"/>
              </a:rPr>
              <a:t>hypermenorrhea</a:t>
            </a:r>
            <a:r>
              <a:rPr lang="en-US" altLang="ar-IQ" dirty="0" smtClean="0">
                <a:cs typeface="Tahoma" pitchFamily="34" charset="0"/>
              </a:rPr>
              <a:t>-menorrhagia-associated anemia</a:t>
            </a:r>
          </a:p>
          <a:p>
            <a:pPr lvl="2" algn="l" rtl="0" eaLnBrk="1" hangingPunct="1"/>
            <a:r>
              <a:rPr lang="en-US" altLang="ar-IQ" dirty="0" smtClean="0">
                <a:cs typeface="Tahoma" pitchFamily="34" charset="0"/>
              </a:rPr>
              <a:t>May improve ability to donate blood</a:t>
            </a:r>
          </a:p>
          <a:p>
            <a:pPr lvl="2" algn="l" rtl="0" eaLnBrk="1" hangingPunct="1"/>
            <a:r>
              <a:rPr lang="en-US" altLang="ar-IQ" dirty="0" smtClean="0">
                <a:cs typeface="Tahoma" pitchFamily="34" charset="0"/>
              </a:rPr>
              <a:t>May decrease need for non-autologous blood transfusion</a:t>
            </a:r>
          </a:p>
          <a:p>
            <a:pPr lvl="2" algn="l" rtl="0" eaLnBrk="1" hangingPunct="1"/>
            <a:r>
              <a:rPr lang="en-US" altLang="ar-IQ" dirty="0" smtClean="0">
                <a:cs typeface="Tahoma" pitchFamily="34" charset="0"/>
              </a:rPr>
              <a:t>May atrophy endometrium, facilitating </a:t>
            </a:r>
            <a:r>
              <a:rPr lang="en-US" altLang="ar-IQ" dirty="0" err="1" smtClean="0">
                <a:cs typeface="Tahoma" pitchFamily="34" charset="0"/>
              </a:rPr>
              <a:t>hysteroscopic</a:t>
            </a:r>
            <a:r>
              <a:rPr lang="en-US" altLang="ar-IQ" dirty="0" smtClean="0">
                <a:cs typeface="Tahoma" pitchFamily="34" charset="0"/>
              </a:rPr>
              <a:t> resection of </a:t>
            </a:r>
            <a:r>
              <a:rPr lang="en-US" altLang="ar-IQ" dirty="0" err="1" smtClean="0">
                <a:cs typeface="Tahoma" pitchFamily="34" charset="0"/>
              </a:rPr>
              <a:t>submucosal</a:t>
            </a:r>
            <a:r>
              <a:rPr lang="en-US" altLang="ar-IQ" dirty="0" smtClean="0">
                <a:cs typeface="Tahoma" pitchFamily="34" charset="0"/>
              </a:rPr>
              <a:t> </a:t>
            </a:r>
            <a:r>
              <a:rPr lang="en-US" altLang="ar-IQ" dirty="0" err="1" smtClean="0">
                <a:cs typeface="Tahoma" pitchFamily="34" charset="0"/>
              </a:rPr>
              <a:t>myoma</a:t>
            </a:r>
            <a:endParaRPr lang="en-US" altLang="ar-IQ" dirty="0" smtClean="0">
              <a:cs typeface="Tahoma" pitchFamily="34" charset="0"/>
            </a:endParaRPr>
          </a:p>
          <a:p>
            <a:pPr algn="l" rtl="0" eaLnBrk="1" hangingPunct="1"/>
            <a:endParaRPr lang="en-US" altLang="ar-IQ" sz="2400" dirty="0" smtClean="0">
              <a:cs typeface="Tahoma" pitchFamily="34" charset="0"/>
            </a:endParaRPr>
          </a:p>
        </p:txBody>
      </p:sp>
    </p:spTree>
    <p:extLst>
      <p:ext uri="{BB962C8B-B14F-4D97-AF65-F5344CB8AC3E}">
        <p14:creationId xmlns:p14="http://schemas.microsoft.com/office/powerpoint/2010/main" val="1221033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381000"/>
            <a:ext cx="8229600" cy="1143000"/>
          </a:xfrm>
        </p:spPr>
        <p:txBody>
          <a:bodyPr rtlCol="0"/>
          <a:lstStyle/>
          <a:p>
            <a:pPr marL="320040" indent="-320040" algn="ctr" rtl="0" eaLnBrk="1" fontAlgn="auto" hangingPunct="1">
              <a:spcAft>
                <a:spcPts val="0"/>
              </a:spcAft>
              <a:buClr>
                <a:schemeClr val="accent6">
                  <a:lumMod val="75000"/>
                </a:schemeClr>
              </a:buClr>
              <a:defRPr/>
            </a:pPr>
            <a:r>
              <a:rPr lang="en-US" altLang="ar-IQ" dirty="0" smtClean="0">
                <a:cs typeface="+mj-cs"/>
              </a:rPr>
              <a:t>Endometrial Polyps</a:t>
            </a:r>
          </a:p>
        </p:txBody>
      </p:sp>
      <p:sp>
        <p:nvSpPr>
          <p:cNvPr id="8195" name="Content Placeholder 2"/>
          <p:cNvSpPr>
            <a:spLocks noGrp="1"/>
          </p:cNvSpPr>
          <p:nvPr>
            <p:ph idx="1"/>
          </p:nvPr>
        </p:nvSpPr>
        <p:spPr>
          <a:xfrm>
            <a:off x="457200" y="1752600"/>
            <a:ext cx="8229600" cy="4389438"/>
          </a:xfrm>
        </p:spPr>
        <p:txBody>
          <a:bodyPr>
            <a:normAutofit fontScale="92500" lnSpcReduction="20000"/>
          </a:bodyPr>
          <a:lstStyle/>
          <a:p>
            <a:pPr algn="l" rtl="0" eaLnBrk="1" hangingPunct="1"/>
            <a:r>
              <a:rPr lang="en-US" altLang="ar-IQ" smtClean="0">
                <a:cs typeface="Tahoma" pitchFamily="34" charset="0"/>
              </a:rPr>
              <a:t>Localized overgrowths of the endometrial glands and stroma projecting beyond the endometrial surface</a:t>
            </a:r>
          </a:p>
          <a:p>
            <a:pPr algn="l" rtl="0" eaLnBrk="1" hangingPunct="1"/>
            <a:r>
              <a:rPr lang="en-US" altLang="ar-IQ" smtClean="0">
                <a:cs typeface="Tahoma" pitchFamily="34" charset="0"/>
              </a:rPr>
              <a:t>Peak age incidence is at 40-49 years  </a:t>
            </a:r>
          </a:p>
          <a:p>
            <a:pPr algn="l" rtl="0" eaLnBrk="1" hangingPunct="1"/>
            <a:r>
              <a:rPr lang="en-US" altLang="ar-IQ" smtClean="0">
                <a:cs typeface="Tahoma" pitchFamily="34" charset="0"/>
              </a:rPr>
              <a:t>Cause is unknown </a:t>
            </a:r>
          </a:p>
          <a:p>
            <a:pPr algn="l" rtl="0" eaLnBrk="1" hangingPunct="1">
              <a:buFont typeface="Wingdings 2" pitchFamily="18" charset="2"/>
              <a:buNone/>
            </a:pPr>
            <a:r>
              <a:rPr lang="en-US" altLang="ar-IQ" smtClean="0">
                <a:cs typeface="Tahoma" pitchFamily="34" charset="0"/>
              </a:rPr>
              <a:t>but in menapause common in women with HRT and patient take tomoxifen for ca breast.</a:t>
            </a:r>
          </a:p>
          <a:p>
            <a:pPr algn="l" rtl="0" eaLnBrk="1" hangingPunct="1"/>
            <a:r>
              <a:rPr lang="en-US" altLang="ar-IQ" smtClean="0">
                <a:cs typeface="Tahoma" pitchFamily="34" charset="0"/>
              </a:rPr>
              <a:t>Mostly are asymptomatic, mostly are detected by sonography.</a:t>
            </a:r>
          </a:p>
          <a:p>
            <a:pPr algn="l" rtl="0" eaLnBrk="1" hangingPunct="1">
              <a:buFont typeface="Wingdings 2" pitchFamily="18" charset="2"/>
              <a:buNone/>
            </a:pPr>
            <a:r>
              <a:rPr lang="en-US" altLang="ar-IQ" smtClean="0">
                <a:cs typeface="Tahoma" pitchFamily="34" charset="0"/>
              </a:rPr>
              <a:t> </a:t>
            </a:r>
          </a:p>
        </p:txBody>
      </p:sp>
    </p:spTree>
    <p:extLst>
      <p:ext uri="{BB962C8B-B14F-4D97-AF65-F5344CB8AC3E}">
        <p14:creationId xmlns:p14="http://schemas.microsoft.com/office/powerpoint/2010/main" val="11698280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1"/>
          </p:nvPr>
        </p:nvSpPr>
        <p:spPr>
          <a:xfrm>
            <a:off x="611560" y="548680"/>
            <a:ext cx="8229600" cy="5544616"/>
          </a:xfrm>
        </p:spPr>
        <p:txBody>
          <a:bodyPr>
            <a:normAutofit lnSpcReduction="10000"/>
          </a:bodyPr>
          <a:lstStyle/>
          <a:p>
            <a:pPr algn="l" rtl="0" eaLnBrk="1" hangingPunct="1">
              <a:buFont typeface="Wingdings 2" pitchFamily="18" charset="2"/>
              <a:buNone/>
            </a:pPr>
            <a:r>
              <a:rPr lang="en-US" altLang="ar-IQ" dirty="0" smtClean="0">
                <a:solidFill>
                  <a:srgbClr val="FF0000"/>
                </a:solidFill>
                <a:cs typeface="Tahoma" pitchFamily="34" charset="0"/>
              </a:rPr>
              <a:t>Disadvantages of Preoperative </a:t>
            </a:r>
            <a:r>
              <a:rPr lang="en-US" altLang="ar-IQ" dirty="0" err="1" smtClean="0">
                <a:solidFill>
                  <a:srgbClr val="FF0000"/>
                </a:solidFill>
                <a:cs typeface="Tahoma" pitchFamily="34" charset="0"/>
              </a:rPr>
              <a:t>GnRH</a:t>
            </a:r>
            <a:r>
              <a:rPr lang="en-US" altLang="ar-IQ" dirty="0" smtClean="0">
                <a:solidFill>
                  <a:srgbClr val="FF0000"/>
                </a:solidFill>
                <a:cs typeface="Tahoma" pitchFamily="34" charset="0"/>
              </a:rPr>
              <a:t> Agonist Treatment:</a:t>
            </a:r>
          </a:p>
          <a:p>
            <a:pPr lvl="1" algn="l" rtl="0" eaLnBrk="1" hangingPunct="1"/>
            <a:r>
              <a:rPr lang="en-US" altLang="ar-IQ" dirty="0" smtClean="0">
                <a:cs typeface="Tahoma" pitchFamily="34" charset="0"/>
              </a:rPr>
              <a:t>Delay to final tissue diagnosis</a:t>
            </a:r>
          </a:p>
          <a:p>
            <a:pPr lvl="1" algn="l" rtl="0" eaLnBrk="1" hangingPunct="1"/>
            <a:r>
              <a:rPr lang="en-US" altLang="ar-IQ" dirty="0" smtClean="0">
                <a:cs typeface="Tahoma" pitchFamily="34" charset="0"/>
              </a:rPr>
              <a:t>Degeneration of some </a:t>
            </a:r>
            <a:r>
              <a:rPr lang="en-US" altLang="ar-IQ" dirty="0" err="1" smtClean="0">
                <a:cs typeface="Tahoma" pitchFamily="34" charset="0"/>
              </a:rPr>
              <a:t>myomas</a:t>
            </a:r>
            <a:r>
              <a:rPr lang="en-US" altLang="ar-IQ" dirty="0" smtClean="0">
                <a:cs typeface="Tahoma" pitchFamily="34" charset="0"/>
              </a:rPr>
              <a:t>, necessitating piecemeal </a:t>
            </a:r>
            <a:r>
              <a:rPr lang="en-US" altLang="ar-IQ" dirty="0" err="1" smtClean="0">
                <a:cs typeface="Tahoma" pitchFamily="34" charset="0"/>
              </a:rPr>
              <a:t>enucleation</a:t>
            </a:r>
            <a:r>
              <a:rPr lang="en-US" altLang="ar-IQ" dirty="0" smtClean="0">
                <a:cs typeface="Tahoma" pitchFamily="34" charset="0"/>
              </a:rPr>
              <a:t> at myomectomy</a:t>
            </a:r>
          </a:p>
          <a:p>
            <a:pPr lvl="1" algn="l" rtl="0" eaLnBrk="1" hangingPunct="1"/>
            <a:r>
              <a:rPr lang="en-US" altLang="ar-IQ" dirty="0" err="1" smtClean="0">
                <a:cs typeface="Tahoma" pitchFamily="34" charset="0"/>
              </a:rPr>
              <a:t>Hypoestrogenic</a:t>
            </a:r>
            <a:r>
              <a:rPr lang="en-US" altLang="ar-IQ" dirty="0" smtClean="0">
                <a:cs typeface="Tahoma" pitchFamily="34" charset="0"/>
              </a:rPr>
              <a:t> side effects.</a:t>
            </a:r>
          </a:p>
          <a:p>
            <a:pPr lvl="3" algn="l" rtl="0" eaLnBrk="1" hangingPunct="1"/>
            <a:r>
              <a:rPr lang="en-US" altLang="ar-IQ" sz="1800" dirty="0" smtClean="0">
                <a:cs typeface="Tahoma" pitchFamily="34" charset="0"/>
              </a:rPr>
              <a:t>Trabecular bone loss</a:t>
            </a:r>
          </a:p>
          <a:p>
            <a:pPr lvl="3" algn="l" rtl="0" eaLnBrk="1" hangingPunct="1"/>
            <a:r>
              <a:rPr lang="en-US" altLang="ar-IQ" sz="1800" dirty="0" smtClean="0">
                <a:cs typeface="Tahoma" pitchFamily="34" charset="0"/>
              </a:rPr>
              <a:t>Vasomotor symptoms: e.g. hot flushes</a:t>
            </a:r>
          </a:p>
          <a:p>
            <a:pPr lvl="1" algn="l" rtl="0" eaLnBrk="1" hangingPunct="1"/>
            <a:r>
              <a:rPr lang="en-US" altLang="ar-IQ" dirty="0" smtClean="0">
                <a:cs typeface="Tahoma" pitchFamily="34" charset="0"/>
              </a:rPr>
              <a:t>Cost </a:t>
            </a:r>
          </a:p>
          <a:p>
            <a:pPr lvl="1" algn="l" rtl="0" eaLnBrk="1" hangingPunct="1"/>
            <a:r>
              <a:rPr lang="en-US" altLang="ar-IQ" dirty="0" smtClean="0">
                <a:cs typeface="Tahoma" pitchFamily="34" charset="0"/>
              </a:rPr>
              <a:t>Need to self-administer or receive injections in many cases</a:t>
            </a:r>
          </a:p>
          <a:p>
            <a:pPr lvl="1" algn="l" rtl="0" eaLnBrk="1" hangingPunct="1"/>
            <a:r>
              <a:rPr lang="en-US" altLang="ar-IQ" dirty="0" smtClean="0">
                <a:cs typeface="Tahoma" pitchFamily="34" charset="0"/>
              </a:rPr>
              <a:t>Vaginal hemorrhage in approximately 2% of patients</a:t>
            </a:r>
          </a:p>
        </p:txBody>
      </p:sp>
    </p:spTree>
    <p:extLst>
      <p:ext uri="{BB962C8B-B14F-4D97-AF65-F5344CB8AC3E}">
        <p14:creationId xmlns:p14="http://schemas.microsoft.com/office/powerpoint/2010/main" val="14691015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عنوان 1"/>
          <p:cNvSpPr>
            <a:spLocks noGrp="1"/>
          </p:cNvSpPr>
          <p:nvPr>
            <p:ph type="title"/>
          </p:nvPr>
        </p:nvSpPr>
        <p:spPr>
          <a:xfrm>
            <a:off x="609600" y="-3132"/>
            <a:ext cx="6512511" cy="1143000"/>
          </a:xfrm>
        </p:spPr>
        <p:txBody>
          <a:bodyPr rtlCol="0">
            <a:normAutofit fontScale="90000"/>
          </a:bodyPr>
          <a:lstStyle/>
          <a:p>
            <a:pPr marL="320040" indent="-320040" algn="l" rtl="0" eaLnBrk="1" fontAlgn="auto" hangingPunct="1">
              <a:spcAft>
                <a:spcPts val="0"/>
              </a:spcAft>
              <a:buClr>
                <a:schemeClr val="accent6">
                  <a:lumMod val="75000"/>
                </a:schemeClr>
              </a:buClr>
              <a:defRPr/>
            </a:pPr>
            <a:r>
              <a:rPr lang="en-US" altLang="ar-IQ" dirty="0" smtClean="0">
                <a:solidFill>
                  <a:srgbClr val="FF0000"/>
                </a:solidFill>
                <a:cs typeface="+mj-cs"/>
              </a:rPr>
              <a:t>New developments</a:t>
            </a:r>
            <a:br>
              <a:rPr lang="en-US" altLang="ar-IQ" dirty="0" smtClean="0">
                <a:solidFill>
                  <a:srgbClr val="FF0000"/>
                </a:solidFill>
                <a:cs typeface="+mj-cs"/>
              </a:rPr>
            </a:br>
            <a:endParaRPr lang="ar-IQ" altLang="ar-IQ" dirty="0" smtClean="0">
              <a:solidFill>
                <a:srgbClr val="FF0000"/>
              </a:solidFill>
              <a:cs typeface="+mj-cs"/>
            </a:endParaRPr>
          </a:p>
        </p:txBody>
      </p:sp>
      <p:sp>
        <p:nvSpPr>
          <p:cNvPr id="48131" name="عنصر نائب للمحتوى 2"/>
          <p:cNvSpPr>
            <a:spLocks noGrp="1"/>
          </p:cNvSpPr>
          <p:nvPr>
            <p:ph idx="1"/>
          </p:nvPr>
        </p:nvSpPr>
        <p:spPr>
          <a:xfrm>
            <a:off x="228600" y="1143000"/>
            <a:ext cx="8229600" cy="4389438"/>
          </a:xfrm>
        </p:spPr>
        <p:txBody>
          <a:bodyPr>
            <a:normAutofit fontScale="85000" lnSpcReduction="10000"/>
          </a:bodyPr>
          <a:lstStyle/>
          <a:p>
            <a:pPr algn="l" rtl="0" eaLnBrk="1" hangingPunct="1">
              <a:buFont typeface="Wingdings 2" pitchFamily="18" charset="2"/>
              <a:buNone/>
            </a:pPr>
            <a:r>
              <a:rPr lang="en-US" altLang="ar-IQ" smtClean="0">
                <a:cs typeface="Tahoma" pitchFamily="34" charset="0"/>
              </a:rPr>
              <a:t>Endoscopic surgical treatments for fibroids have proved</a:t>
            </a:r>
          </a:p>
          <a:p>
            <a:pPr algn="l" rtl="0" eaLnBrk="1" hangingPunct="1">
              <a:buFont typeface="Wingdings 2" pitchFamily="18" charset="2"/>
              <a:buNone/>
            </a:pPr>
            <a:r>
              <a:rPr lang="en-US" altLang="ar-IQ" smtClean="0">
                <a:cs typeface="Tahoma" pitchFamily="34" charset="0"/>
              </a:rPr>
              <a:t>Disappointing.</a:t>
            </a:r>
          </a:p>
          <a:p>
            <a:pPr algn="l" rtl="0" eaLnBrk="1" hangingPunct="1">
              <a:buFont typeface="Wingdings 2" pitchFamily="18" charset="2"/>
              <a:buNone/>
            </a:pPr>
            <a:r>
              <a:rPr lang="en-US" altLang="ar-IQ" smtClean="0">
                <a:cs typeface="Tahoma" pitchFamily="34" charset="0"/>
              </a:rPr>
              <a:t> myolysis using a diathermy needle to destroy the tissue is followed by intense adhesion formation.</a:t>
            </a:r>
          </a:p>
          <a:p>
            <a:pPr algn="l" rtl="0" eaLnBrk="1" hangingPunct="1">
              <a:buFont typeface="Wingdings 2" pitchFamily="18" charset="2"/>
              <a:buNone/>
            </a:pPr>
            <a:r>
              <a:rPr lang="en-US" altLang="ar-IQ" smtClean="0">
                <a:cs typeface="Tahoma" pitchFamily="34" charset="0"/>
              </a:rPr>
              <a:t> interruption of the arterial supply to the tumour is atheoretically  attractive concept. In practice, this is feasible by the radiological technique of percutaneous selective catheterization of the uterine arteries. Microparticles are released into the vessel s, causing occlusion of both uterine arteries.</a:t>
            </a:r>
            <a:endParaRPr lang="ar-IQ" altLang="ar-IQ" smtClean="0">
              <a:ea typeface="Majalla UI"/>
              <a:cs typeface="Tahoma" pitchFamily="34" charset="0"/>
            </a:endParaRPr>
          </a:p>
        </p:txBody>
      </p:sp>
    </p:spTree>
    <p:extLst>
      <p:ext uri="{BB962C8B-B14F-4D97-AF65-F5344CB8AC3E}">
        <p14:creationId xmlns:p14="http://schemas.microsoft.com/office/powerpoint/2010/main" val="27820241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idx="1"/>
          </p:nvPr>
        </p:nvSpPr>
        <p:spPr>
          <a:xfrm>
            <a:off x="152400" y="1676400"/>
            <a:ext cx="8229600" cy="3398838"/>
          </a:xfrm>
        </p:spPr>
        <p:txBody>
          <a:bodyPr/>
          <a:lstStyle/>
          <a:p>
            <a:pPr algn="l" rtl="0" eaLnBrk="1" hangingPunct="1">
              <a:buFont typeface="Wingdings 2" pitchFamily="18" charset="2"/>
              <a:buNone/>
            </a:pPr>
            <a:r>
              <a:rPr lang="en-US" altLang="ar-IQ" dirty="0" smtClean="0">
                <a:solidFill>
                  <a:srgbClr val="FF0000"/>
                </a:solidFill>
                <a:cs typeface="Tahoma" pitchFamily="34" charset="0"/>
              </a:rPr>
              <a:t>Complications of Uterine </a:t>
            </a:r>
            <a:r>
              <a:rPr lang="en-US" altLang="ar-IQ" dirty="0" err="1" smtClean="0">
                <a:solidFill>
                  <a:srgbClr val="FF0000"/>
                </a:solidFill>
                <a:cs typeface="Tahoma" pitchFamily="34" charset="0"/>
              </a:rPr>
              <a:t>Artey</a:t>
            </a:r>
            <a:r>
              <a:rPr lang="en-US" altLang="ar-IQ" dirty="0" smtClean="0">
                <a:solidFill>
                  <a:srgbClr val="FF0000"/>
                </a:solidFill>
                <a:cs typeface="Tahoma" pitchFamily="34" charset="0"/>
              </a:rPr>
              <a:t> Embolization:</a:t>
            </a:r>
          </a:p>
          <a:p>
            <a:pPr lvl="1" algn="l" rtl="0" eaLnBrk="1" hangingPunct="1"/>
            <a:r>
              <a:rPr lang="en-US" altLang="ar-IQ" dirty="0" smtClean="0">
                <a:cs typeface="Tahoma" pitchFamily="34" charset="0"/>
              </a:rPr>
              <a:t>Post-embolization fever</a:t>
            </a:r>
          </a:p>
          <a:p>
            <a:pPr lvl="1" algn="l" rtl="0" eaLnBrk="1" hangingPunct="1"/>
            <a:r>
              <a:rPr lang="en-US" altLang="ar-IQ" dirty="0" smtClean="0">
                <a:cs typeface="Tahoma" pitchFamily="34" charset="0"/>
              </a:rPr>
              <a:t>Sepsis from infarction of the necrotic myometrium</a:t>
            </a:r>
          </a:p>
          <a:p>
            <a:pPr lvl="1" algn="l" rtl="0" eaLnBrk="1" hangingPunct="1"/>
            <a:r>
              <a:rPr lang="en-US" altLang="ar-IQ" dirty="0" smtClean="0">
                <a:cs typeface="Tahoma" pitchFamily="34" charset="0"/>
              </a:rPr>
              <a:t>Ovarian failure</a:t>
            </a:r>
          </a:p>
          <a:p>
            <a:pPr lvl="1" algn="l" rtl="0" eaLnBrk="1" hangingPunct="1"/>
            <a:r>
              <a:rPr lang="en-US" altLang="ar-IQ" dirty="0" smtClean="0">
                <a:cs typeface="Tahoma" pitchFamily="34" charset="0"/>
              </a:rPr>
              <a:t>Abdominal pain</a:t>
            </a:r>
          </a:p>
          <a:p>
            <a:pPr lvl="1" algn="l" rtl="0" eaLnBrk="1" hangingPunct="1"/>
            <a:endParaRPr lang="en-US" altLang="ar-IQ" dirty="0" smtClean="0">
              <a:cs typeface="Tahoma" pitchFamily="34" charset="0"/>
            </a:endParaRPr>
          </a:p>
        </p:txBody>
      </p:sp>
    </p:spTree>
    <p:extLst>
      <p:ext uri="{BB962C8B-B14F-4D97-AF65-F5344CB8AC3E}">
        <p14:creationId xmlns:p14="http://schemas.microsoft.com/office/powerpoint/2010/main" val="23462396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r>
              <a:rPr lang="en-US" dirty="0">
                <a:solidFill>
                  <a:srgbClr val="FF0000"/>
                </a:solidFill>
              </a:rPr>
              <a:t>ENDOMETRIAL HYPERPLASIA</a:t>
            </a:r>
            <a:endParaRPr lang="ar-IQ" dirty="0">
              <a:solidFill>
                <a:srgbClr val="FF0000"/>
              </a:solidFill>
            </a:endParaRPr>
          </a:p>
        </p:txBody>
      </p:sp>
      <p:sp>
        <p:nvSpPr>
          <p:cNvPr id="2" name="عنصر نائب للمحتوى 1"/>
          <p:cNvSpPr>
            <a:spLocks noGrp="1"/>
          </p:cNvSpPr>
          <p:nvPr>
            <p:ph idx="1"/>
          </p:nvPr>
        </p:nvSpPr>
        <p:spPr/>
        <p:txBody>
          <a:bodyPr/>
          <a:lstStyle/>
          <a:p>
            <a:endParaRPr lang="ar-IQ"/>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1484784"/>
            <a:ext cx="8712968"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77919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r>
              <a:rPr lang="en-US" dirty="0">
                <a:solidFill>
                  <a:srgbClr val="002060"/>
                </a:solidFill>
              </a:rPr>
              <a:t>ENDOMETRIAL HYPERPLASIA</a:t>
            </a:r>
            <a:endParaRPr lang="ar-IQ" dirty="0">
              <a:solidFill>
                <a:srgbClr val="002060"/>
              </a:solidFill>
            </a:endParaRPr>
          </a:p>
        </p:txBody>
      </p:sp>
      <p:sp>
        <p:nvSpPr>
          <p:cNvPr id="2" name="عنصر نائب للمحتوى 1"/>
          <p:cNvSpPr>
            <a:spLocks noGrp="1"/>
          </p:cNvSpPr>
          <p:nvPr>
            <p:ph idx="1"/>
          </p:nvPr>
        </p:nvSpPr>
        <p:spPr>
          <a:xfrm>
            <a:off x="872067" y="1628800"/>
            <a:ext cx="7408333" cy="4497363"/>
          </a:xfrm>
        </p:spPr>
        <p:txBody>
          <a:bodyPr>
            <a:normAutofit fontScale="85000" lnSpcReduction="20000"/>
          </a:bodyPr>
          <a:lstStyle/>
          <a:p>
            <a:pPr algn="l" rtl="0"/>
            <a:r>
              <a:rPr lang="en-US" dirty="0" smtClean="0">
                <a:solidFill>
                  <a:schemeClr val="tx1"/>
                </a:solidFill>
              </a:rPr>
              <a:t>Endometrial premalignant </a:t>
            </a:r>
            <a:r>
              <a:rPr lang="en-US" dirty="0">
                <a:solidFill>
                  <a:schemeClr val="tx1"/>
                </a:solidFill>
              </a:rPr>
              <a:t>conditions are less easily diagnosed and followed up</a:t>
            </a:r>
            <a:r>
              <a:rPr lang="en-US" dirty="0" smtClean="0">
                <a:solidFill>
                  <a:schemeClr val="tx1"/>
                </a:solidFill>
              </a:rPr>
              <a:t>.</a:t>
            </a:r>
          </a:p>
          <a:p>
            <a:pPr algn="l" rtl="0"/>
            <a:r>
              <a:rPr lang="en-US" dirty="0" smtClean="0">
                <a:solidFill>
                  <a:schemeClr val="accent4">
                    <a:lumMod val="75000"/>
                  </a:schemeClr>
                </a:solidFill>
              </a:rPr>
              <a:t> </a:t>
            </a:r>
            <a:r>
              <a:rPr lang="en-US" dirty="0">
                <a:solidFill>
                  <a:schemeClr val="accent4">
                    <a:lumMod val="75000"/>
                  </a:schemeClr>
                </a:solidFill>
              </a:rPr>
              <a:t>Any hyperplastic </a:t>
            </a:r>
            <a:r>
              <a:rPr lang="en-US" dirty="0" smtClean="0">
                <a:solidFill>
                  <a:schemeClr val="accent4">
                    <a:lumMod val="75000"/>
                  </a:schemeClr>
                </a:solidFill>
              </a:rPr>
              <a:t>condition raises </a:t>
            </a:r>
            <a:r>
              <a:rPr lang="en-US" dirty="0">
                <a:solidFill>
                  <a:schemeClr val="accent4">
                    <a:lumMod val="75000"/>
                  </a:schemeClr>
                </a:solidFill>
              </a:rPr>
              <a:t>the question of development of cancer and assessment of risk is important. </a:t>
            </a:r>
            <a:endParaRPr lang="en-US" dirty="0" smtClean="0">
              <a:solidFill>
                <a:schemeClr val="accent4">
                  <a:lumMod val="75000"/>
                </a:schemeClr>
              </a:solidFill>
            </a:endParaRPr>
          </a:p>
          <a:p>
            <a:pPr algn="l" rtl="0"/>
            <a:r>
              <a:rPr lang="en-US" dirty="0" smtClean="0"/>
              <a:t>Hyperplasia and </a:t>
            </a:r>
            <a:r>
              <a:rPr lang="en-US" dirty="0"/>
              <a:t>carcinoma may coexist</a:t>
            </a:r>
            <a:r>
              <a:rPr lang="en-US" dirty="0" smtClean="0"/>
              <a:t>.</a:t>
            </a:r>
          </a:p>
          <a:p>
            <a:pPr algn="l" rtl="0"/>
            <a:r>
              <a:rPr lang="en-US" dirty="0">
                <a:solidFill>
                  <a:srgbClr val="C00000"/>
                </a:solidFill>
              </a:rPr>
              <a:t>Endometrial hyperplasia may be classified as simple, complex or atypical</a:t>
            </a:r>
            <a:r>
              <a:rPr lang="en-US" dirty="0" smtClean="0">
                <a:solidFill>
                  <a:srgbClr val="C00000"/>
                </a:solidFill>
              </a:rPr>
              <a:t>.</a:t>
            </a:r>
          </a:p>
          <a:p>
            <a:pPr algn="l" rtl="0"/>
            <a:r>
              <a:rPr lang="en-US" dirty="0">
                <a:solidFill>
                  <a:srgbClr val="0070C0"/>
                </a:solidFill>
              </a:rPr>
              <a:t>Heavy and/or irregular vaginal bleeding are the presenting </a:t>
            </a:r>
            <a:r>
              <a:rPr lang="en-US" dirty="0" smtClean="0">
                <a:solidFill>
                  <a:srgbClr val="0070C0"/>
                </a:solidFill>
              </a:rPr>
              <a:t>symptoms but </a:t>
            </a:r>
            <a:r>
              <a:rPr lang="en-US" dirty="0">
                <a:solidFill>
                  <a:srgbClr val="0070C0"/>
                </a:solidFill>
              </a:rPr>
              <a:t>its severity or frequency is not related to the degree of pathological change.</a:t>
            </a:r>
            <a:endParaRPr lang="ar-IQ" dirty="0">
              <a:solidFill>
                <a:srgbClr val="0070C0"/>
              </a:solidFill>
            </a:endParaRPr>
          </a:p>
        </p:txBody>
      </p:sp>
    </p:spTree>
    <p:extLst>
      <p:ext uri="{BB962C8B-B14F-4D97-AF65-F5344CB8AC3E}">
        <p14:creationId xmlns:p14="http://schemas.microsoft.com/office/powerpoint/2010/main" val="27360101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88640"/>
            <a:ext cx="4859338" cy="551723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88640"/>
            <a:ext cx="4355976" cy="551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58408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251520" y="260648"/>
            <a:ext cx="8640959" cy="5865515"/>
          </a:xfrm>
        </p:spPr>
        <p:txBody>
          <a:bodyPr>
            <a:normAutofit fontScale="92500" lnSpcReduction="10000"/>
          </a:bodyPr>
          <a:lstStyle/>
          <a:p>
            <a:pPr algn="l" rtl="0"/>
            <a:r>
              <a:rPr lang="en-US" sz="3600" b="1" dirty="0">
                <a:solidFill>
                  <a:srgbClr val="FF0000"/>
                </a:solidFill>
              </a:rPr>
              <a:t>SIMPLE </a:t>
            </a:r>
            <a:r>
              <a:rPr lang="en-US" sz="3600" b="1" dirty="0" smtClean="0">
                <a:solidFill>
                  <a:srgbClr val="FF0000"/>
                </a:solidFill>
              </a:rPr>
              <a:t>HYPERPLASIA</a:t>
            </a:r>
          </a:p>
          <a:p>
            <a:pPr algn="l" rtl="0"/>
            <a:r>
              <a:rPr lang="en-US" dirty="0">
                <a:solidFill>
                  <a:schemeClr val="tx1"/>
                </a:solidFill>
              </a:rPr>
              <a:t>This is the most common type. The endometrium has a characteristic appearance, </a:t>
            </a:r>
            <a:r>
              <a:rPr lang="en-US" dirty="0" smtClean="0">
                <a:solidFill>
                  <a:schemeClr val="tx1"/>
                </a:solidFill>
              </a:rPr>
              <a:t>often termed </a:t>
            </a:r>
            <a:r>
              <a:rPr lang="en-US" dirty="0"/>
              <a:t>‘Swiss cheese’ or cystic glandular hyperplasia</a:t>
            </a:r>
            <a:r>
              <a:rPr lang="en-US" dirty="0" smtClean="0"/>
              <a:t>.</a:t>
            </a:r>
          </a:p>
          <a:p>
            <a:pPr marL="0" indent="0" algn="l" rtl="0">
              <a:buNone/>
            </a:pPr>
            <a:endParaRPr lang="en-US" dirty="0" smtClean="0"/>
          </a:p>
          <a:p>
            <a:pPr algn="l" rtl="0"/>
            <a:r>
              <a:rPr lang="en-US" dirty="0"/>
              <a:t>At low power magnification the pattern is </a:t>
            </a:r>
            <a:r>
              <a:rPr lang="en-US" dirty="0" smtClean="0"/>
              <a:t>a mixture </a:t>
            </a:r>
            <a:r>
              <a:rPr lang="en-US" dirty="0"/>
              <a:t>of glands of varying sizes</a:t>
            </a:r>
            <a:r>
              <a:rPr lang="en-US" dirty="0" smtClean="0"/>
              <a:t>,</a:t>
            </a:r>
          </a:p>
          <a:p>
            <a:pPr algn="l" rtl="0"/>
            <a:r>
              <a:rPr lang="en-US" dirty="0" smtClean="0"/>
              <a:t> </a:t>
            </a:r>
            <a:r>
              <a:rPr lang="en-US" dirty="0"/>
              <a:t>a </a:t>
            </a:r>
            <a:r>
              <a:rPr lang="en-US" dirty="0" smtClean="0"/>
              <a:t>significant proportion </a:t>
            </a:r>
            <a:r>
              <a:rPr lang="en-US" dirty="0"/>
              <a:t>of them being cystic</a:t>
            </a:r>
            <a:r>
              <a:rPr lang="en-US" dirty="0" smtClean="0"/>
              <a:t>.</a:t>
            </a:r>
          </a:p>
          <a:p>
            <a:pPr algn="l" rtl="0"/>
            <a:r>
              <a:rPr lang="en-US" dirty="0" smtClean="0"/>
              <a:t> </a:t>
            </a:r>
            <a:r>
              <a:rPr lang="en-US" dirty="0"/>
              <a:t>There is </a:t>
            </a:r>
            <a:r>
              <a:rPr lang="en-US" dirty="0" smtClean="0"/>
              <a:t>no crowding </a:t>
            </a:r>
            <a:r>
              <a:rPr lang="en-US" dirty="0"/>
              <a:t>of the glands which are lined by cubical</a:t>
            </a:r>
          </a:p>
          <a:p>
            <a:pPr marL="0" indent="0" algn="l" rtl="0">
              <a:buNone/>
            </a:pPr>
            <a:r>
              <a:rPr lang="en-US" dirty="0"/>
              <a:t>or columnar epithelium</a:t>
            </a:r>
            <a:r>
              <a:rPr lang="en-US" dirty="0" smtClean="0"/>
              <a:t>.</a:t>
            </a:r>
          </a:p>
          <a:p>
            <a:pPr algn="l" rtl="0"/>
            <a:r>
              <a:rPr lang="en-US" dirty="0" smtClean="0"/>
              <a:t> </a:t>
            </a:r>
            <a:r>
              <a:rPr lang="en-US" dirty="0"/>
              <a:t>Mitotic figures are </a:t>
            </a:r>
            <a:r>
              <a:rPr lang="en-US" dirty="0" smtClean="0"/>
              <a:t>present in </a:t>
            </a:r>
            <a:r>
              <a:rPr lang="en-US" dirty="0"/>
              <a:t>small numbers.</a:t>
            </a:r>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221088"/>
            <a:ext cx="3419872" cy="1633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680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251521" y="188640"/>
            <a:ext cx="8712968" cy="5937523"/>
          </a:xfrm>
        </p:spPr>
        <p:txBody>
          <a:bodyPr>
            <a:normAutofit fontScale="85000" lnSpcReduction="10000"/>
          </a:bodyPr>
          <a:lstStyle/>
          <a:p>
            <a:pPr algn="l" rtl="0"/>
            <a:r>
              <a:rPr lang="en-US" dirty="0">
                <a:solidFill>
                  <a:srgbClr val="FF0000"/>
                </a:solidFill>
              </a:rPr>
              <a:t>COMPLEX </a:t>
            </a:r>
            <a:r>
              <a:rPr lang="en-US" dirty="0" smtClean="0">
                <a:solidFill>
                  <a:srgbClr val="FF0000"/>
                </a:solidFill>
              </a:rPr>
              <a:t>HYPERPLASIA</a:t>
            </a:r>
          </a:p>
          <a:p>
            <a:pPr algn="l" rtl="0"/>
            <a:r>
              <a:rPr lang="en-US" dirty="0">
                <a:solidFill>
                  <a:schemeClr val="tx1"/>
                </a:solidFill>
              </a:rPr>
              <a:t>In this grade of hyperplasia the </a:t>
            </a:r>
            <a:r>
              <a:rPr lang="en-US" dirty="0" smtClean="0">
                <a:solidFill>
                  <a:schemeClr val="tx1"/>
                </a:solidFill>
              </a:rPr>
              <a:t>most striking </a:t>
            </a:r>
            <a:r>
              <a:rPr lang="en-US" dirty="0">
                <a:solidFill>
                  <a:schemeClr val="tx1"/>
                </a:solidFill>
              </a:rPr>
              <a:t>feature is the quite obvious hyperplasia –</a:t>
            </a:r>
          </a:p>
          <a:p>
            <a:pPr algn="l" rtl="0"/>
            <a:r>
              <a:rPr lang="en-US" dirty="0">
                <a:solidFill>
                  <a:schemeClr val="tx1"/>
                </a:solidFill>
              </a:rPr>
              <a:t>crowding of glands so that they are back-to-back,</a:t>
            </a:r>
          </a:p>
          <a:p>
            <a:pPr algn="l" rtl="0"/>
            <a:r>
              <a:rPr lang="en-US" dirty="0">
                <a:solidFill>
                  <a:schemeClr val="tx1"/>
                </a:solidFill>
              </a:rPr>
              <a:t>the epithelium is </a:t>
            </a:r>
            <a:r>
              <a:rPr lang="en-US" dirty="0" smtClean="0">
                <a:solidFill>
                  <a:schemeClr val="tx1"/>
                </a:solidFill>
              </a:rPr>
              <a:t>stratified</a:t>
            </a:r>
          </a:p>
          <a:p>
            <a:pPr algn="l" rtl="0"/>
            <a:r>
              <a:rPr lang="en-US" dirty="0" smtClean="0">
                <a:solidFill>
                  <a:schemeClr val="tx1"/>
                </a:solidFill>
              </a:rPr>
              <a:t> </a:t>
            </a:r>
            <a:r>
              <a:rPr lang="en-US" dirty="0">
                <a:solidFill>
                  <a:schemeClr val="tx1"/>
                </a:solidFill>
              </a:rPr>
              <a:t>mitoses </a:t>
            </a:r>
            <a:r>
              <a:rPr lang="en-US" dirty="0" smtClean="0">
                <a:solidFill>
                  <a:schemeClr val="tx1"/>
                </a:solidFill>
              </a:rPr>
              <a:t>are relatively </a:t>
            </a:r>
            <a:r>
              <a:rPr lang="en-US" dirty="0">
                <a:solidFill>
                  <a:schemeClr val="tx1"/>
                </a:solidFill>
              </a:rPr>
              <a:t>frequent</a:t>
            </a:r>
            <a:r>
              <a:rPr lang="en-US" dirty="0" smtClean="0">
                <a:solidFill>
                  <a:schemeClr val="tx1"/>
                </a:solidFill>
              </a:rPr>
              <a:t>.</a:t>
            </a:r>
          </a:p>
          <a:p>
            <a:pPr algn="l" rtl="0"/>
            <a:r>
              <a:rPr lang="en-US" dirty="0" smtClean="0">
                <a:solidFill>
                  <a:schemeClr val="tx1"/>
                </a:solidFill>
              </a:rPr>
              <a:t> </a:t>
            </a:r>
            <a:r>
              <a:rPr lang="en-US" dirty="0">
                <a:solidFill>
                  <a:schemeClr val="tx1"/>
                </a:solidFill>
              </a:rPr>
              <a:t>There is, however, </a:t>
            </a:r>
            <a:r>
              <a:rPr lang="en-US" dirty="0" smtClean="0">
                <a:solidFill>
                  <a:schemeClr val="tx1"/>
                </a:solidFill>
              </a:rPr>
              <a:t>no epithelial </a:t>
            </a:r>
            <a:r>
              <a:rPr lang="en-US" dirty="0" err="1">
                <a:solidFill>
                  <a:schemeClr val="tx1"/>
                </a:solidFill>
              </a:rPr>
              <a:t>atypia</a:t>
            </a:r>
            <a:r>
              <a:rPr lang="en-US" dirty="0" smtClean="0">
                <a:solidFill>
                  <a:schemeClr val="tx1"/>
                </a:solidFill>
              </a:rPr>
              <a:t>.</a:t>
            </a:r>
          </a:p>
          <a:p>
            <a:pPr marL="0" indent="0" algn="l" rtl="0">
              <a:buNone/>
            </a:pPr>
            <a:r>
              <a:rPr lang="en-US" dirty="0">
                <a:solidFill>
                  <a:srgbClr val="C00000"/>
                </a:solidFill>
              </a:rPr>
              <a:t>ATYPICAL </a:t>
            </a:r>
            <a:r>
              <a:rPr lang="en-US" dirty="0" smtClean="0">
                <a:solidFill>
                  <a:srgbClr val="C00000"/>
                </a:solidFill>
              </a:rPr>
              <a:t>HYPERPLASIA</a:t>
            </a:r>
          </a:p>
          <a:p>
            <a:pPr marL="0" indent="0" algn="l" rtl="0">
              <a:buNone/>
            </a:pPr>
            <a:r>
              <a:rPr lang="en-US" dirty="0">
                <a:solidFill>
                  <a:schemeClr val="tx1"/>
                </a:solidFill>
              </a:rPr>
              <a:t>At this stage nuclear </a:t>
            </a:r>
            <a:r>
              <a:rPr lang="en-US" dirty="0" err="1">
                <a:solidFill>
                  <a:schemeClr val="tx1"/>
                </a:solidFill>
              </a:rPr>
              <a:t>atypia</a:t>
            </a:r>
            <a:r>
              <a:rPr lang="en-US" dirty="0">
                <a:solidFill>
                  <a:schemeClr val="tx1"/>
                </a:solidFill>
              </a:rPr>
              <a:t> is present. </a:t>
            </a:r>
            <a:endParaRPr lang="en-US" dirty="0" smtClean="0">
              <a:solidFill>
                <a:schemeClr val="tx1"/>
              </a:solidFill>
            </a:endParaRPr>
          </a:p>
          <a:p>
            <a:pPr algn="l" rtl="0"/>
            <a:r>
              <a:rPr lang="en-US" dirty="0" err="1" smtClean="0">
                <a:solidFill>
                  <a:schemeClr val="tx1"/>
                </a:solidFill>
              </a:rPr>
              <a:t>Intraglandular</a:t>
            </a:r>
            <a:r>
              <a:rPr lang="en-US" dirty="0" smtClean="0">
                <a:solidFill>
                  <a:schemeClr val="tx1"/>
                </a:solidFill>
              </a:rPr>
              <a:t> </a:t>
            </a:r>
            <a:r>
              <a:rPr lang="en-US" dirty="0" err="1" smtClean="0">
                <a:solidFill>
                  <a:schemeClr val="tx1"/>
                </a:solidFill>
              </a:rPr>
              <a:t>polypoid</a:t>
            </a:r>
            <a:r>
              <a:rPr lang="en-US" dirty="0" smtClean="0">
                <a:solidFill>
                  <a:schemeClr val="tx1"/>
                </a:solidFill>
              </a:rPr>
              <a:t> </a:t>
            </a:r>
            <a:r>
              <a:rPr lang="en-US" dirty="0">
                <a:solidFill>
                  <a:schemeClr val="tx1"/>
                </a:solidFill>
              </a:rPr>
              <a:t>formations </a:t>
            </a:r>
            <a:endParaRPr lang="en-US" dirty="0" smtClean="0">
              <a:solidFill>
                <a:schemeClr val="tx1"/>
              </a:solidFill>
            </a:endParaRPr>
          </a:p>
          <a:p>
            <a:pPr algn="l" rtl="0"/>
            <a:r>
              <a:rPr lang="en-US" dirty="0" smtClean="0">
                <a:solidFill>
                  <a:schemeClr val="tx1"/>
                </a:solidFill>
              </a:rPr>
              <a:t> abnormal mitotic </a:t>
            </a:r>
            <a:r>
              <a:rPr lang="en-US" dirty="0">
                <a:solidFill>
                  <a:schemeClr val="tx1"/>
                </a:solidFill>
              </a:rPr>
              <a:t>figures are seen</a:t>
            </a:r>
            <a:r>
              <a:rPr lang="en-US" dirty="0" smtClean="0">
                <a:solidFill>
                  <a:schemeClr val="tx1"/>
                </a:solidFill>
              </a:rPr>
              <a:t>.</a:t>
            </a:r>
          </a:p>
          <a:p>
            <a:pPr algn="l" rtl="0"/>
            <a:r>
              <a:rPr lang="en-US" dirty="0" smtClean="0">
                <a:solidFill>
                  <a:schemeClr val="tx1"/>
                </a:solidFill>
              </a:rPr>
              <a:t> </a:t>
            </a:r>
            <a:r>
              <a:rPr lang="en-US" dirty="0">
                <a:solidFill>
                  <a:schemeClr val="tx1"/>
                </a:solidFill>
              </a:rPr>
              <a:t>Severe cases may </a:t>
            </a:r>
            <a:r>
              <a:rPr lang="en-US" dirty="0" smtClean="0">
                <a:solidFill>
                  <a:schemeClr val="tx1"/>
                </a:solidFill>
              </a:rPr>
              <a:t>be indistinguishable </a:t>
            </a:r>
            <a:r>
              <a:rPr lang="en-US" dirty="0">
                <a:solidFill>
                  <a:schemeClr val="tx1"/>
                </a:solidFill>
              </a:rPr>
              <a:t>from a carcinoma and </a:t>
            </a:r>
            <a:r>
              <a:rPr lang="en-US" dirty="0" smtClean="0">
                <a:solidFill>
                  <a:schemeClr val="tx1"/>
                </a:solidFill>
              </a:rPr>
              <a:t>adjacent areas </a:t>
            </a:r>
            <a:r>
              <a:rPr lang="en-US" dirty="0">
                <a:solidFill>
                  <a:schemeClr val="tx1"/>
                </a:solidFill>
              </a:rPr>
              <a:t>of endometrial carcinoma may occur.</a:t>
            </a:r>
            <a:endParaRPr lang="en-US" dirty="0" smtClean="0">
              <a:solidFill>
                <a:schemeClr val="tx1"/>
              </a:solidFill>
            </a:endParaRPr>
          </a:p>
          <a:p>
            <a:pPr algn="l" rtl="0"/>
            <a:endParaRPr lang="ar-IQ"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5035" y="1844824"/>
            <a:ext cx="29622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363" y="3401754"/>
            <a:ext cx="3000375"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680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arn(inVertical)">
                                      <p:cBhvr>
                                        <p:cTn id="1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323528" y="188640"/>
            <a:ext cx="7498080" cy="1143000"/>
          </a:xfrm>
        </p:spPr>
        <p:txBody>
          <a:bodyPr>
            <a:normAutofit/>
          </a:bodyPr>
          <a:lstStyle/>
          <a:p>
            <a:r>
              <a:rPr lang="en-US" sz="2800" b="1" dirty="0">
                <a:solidFill>
                  <a:srgbClr val="FF0000"/>
                </a:solidFill>
              </a:rPr>
              <a:t>INVESTIGATION</a:t>
            </a:r>
            <a:endParaRPr lang="ar-IQ" sz="2800" b="1" dirty="0">
              <a:solidFill>
                <a:srgbClr val="FF0000"/>
              </a:solidFill>
            </a:endParaRPr>
          </a:p>
        </p:txBody>
      </p:sp>
      <p:sp>
        <p:nvSpPr>
          <p:cNvPr id="2" name="عنصر نائب للمحتوى 1"/>
          <p:cNvSpPr>
            <a:spLocks noGrp="1"/>
          </p:cNvSpPr>
          <p:nvPr>
            <p:ph idx="1"/>
          </p:nvPr>
        </p:nvSpPr>
        <p:spPr>
          <a:xfrm>
            <a:off x="251520" y="1340768"/>
            <a:ext cx="8640959" cy="4785395"/>
          </a:xfrm>
        </p:spPr>
        <p:txBody>
          <a:bodyPr>
            <a:normAutofit fontScale="85000" lnSpcReduction="10000"/>
          </a:bodyPr>
          <a:lstStyle/>
          <a:p>
            <a:pPr marL="457200" indent="-457200" algn="l" rtl="0">
              <a:buFont typeface="+mj-lt"/>
              <a:buAutoNum type="arabicPeriod"/>
            </a:pPr>
            <a:r>
              <a:rPr lang="en-US" dirty="0" smtClean="0"/>
              <a:t>Ultrasound</a:t>
            </a:r>
          </a:p>
          <a:p>
            <a:pPr marL="457200" indent="-457200" algn="l" rtl="0">
              <a:buFont typeface="+mj-lt"/>
              <a:buAutoNum type="arabicPeriod"/>
            </a:pPr>
            <a:r>
              <a:rPr lang="en-US" dirty="0"/>
              <a:t>endometrial biopsy, with or without </a:t>
            </a:r>
            <a:r>
              <a:rPr lang="en-US" dirty="0" err="1"/>
              <a:t>hysteroscopic</a:t>
            </a:r>
            <a:r>
              <a:rPr lang="en-US" dirty="0"/>
              <a:t> </a:t>
            </a:r>
            <a:r>
              <a:rPr lang="en-US" dirty="0" smtClean="0"/>
              <a:t>assessment</a:t>
            </a:r>
          </a:p>
          <a:p>
            <a:pPr marL="0" indent="0" algn="l" rtl="0">
              <a:buNone/>
            </a:pPr>
            <a:r>
              <a:rPr lang="en-US" dirty="0"/>
              <a:t>Investigation will usually be in an outpatient setting but inpatient general </a:t>
            </a:r>
            <a:r>
              <a:rPr lang="en-US" dirty="0" err="1" smtClean="0"/>
              <a:t>anaesthetic</a:t>
            </a:r>
            <a:r>
              <a:rPr lang="en-US" dirty="0" smtClean="0"/>
              <a:t> assessment </a:t>
            </a:r>
            <a:r>
              <a:rPr lang="en-US" dirty="0"/>
              <a:t>may also be </a:t>
            </a:r>
            <a:r>
              <a:rPr lang="en-US" dirty="0" smtClean="0"/>
              <a:t>needed.</a:t>
            </a:r>
          </a:p>
          <a:p>
            <a:pPr marL="0" indent="0" algn="l" rtl="0">
              <a:buNone/>
            </a:pPr>
            <a:r>
              <a:rPr lang="en-US" sz="3800" b="1" dirty="0" smtClean="0">
                <a:solidFill>
                  <a:srgbClr val="FF0000"/>
                </a:solidFill>
              </a:rPr>
              <a:t>TREATMENT</a:t>
            </a:r>
          </a:p>
          <a:p>
            <a:pPr marL="0" indent="0" algn="l" rtl="0">
              <a:buNone/>
            </a:pPr>
            <a:r>
              <a:rPr lang="en-US" dirty="0" smtClean="0">
                <a:solidFill>
                  <a:schemeClr val="tx1"/>
                </a:solidFill>
              </a:rPr>
              <a:t>This </a:t>
            </a:r>
            <a:r>
              <a:rPr lang="en-US" dirty="0">
                <a:solidFill>
                  <a:schemeClr val="tx1"/>
                </a:solidFill>
              </a:rPr>
              <a:t>depends principally </a:t>
            </a:r>
            <a:r>
              <a:rPr lang="en-US" dirty="0" smtClean="0">
                <a:solidFill>
                  <a:schemeClr val="tx1"/>
                </a:solidFill>
              </a:rPr>
              <a:t>on</a:t>
            </a:r>
          </a:p>
          <a:p>
            <a:pPr marL="457200" indent="-457200" algn="l" rtl="0">
              <a:buFont typeface="+mj-lt"/>
              <a:buAutoNum type="arabicPeriod"/>
            </a:pPr>
            <a:r>
              <a:rPr lang="en-US" dirty="0" smtClean="0">
                <a:solidFill>
                  <a:schemeClr val="tx1"/>
                </a:solidFill>
              </a:rPr>
              <a:t>The </a:t>
            </a:r>
            <a:r>
              <a:rPr lang="en-US" dirty="0">
                <a:solidFill>
                  <a:schemeClr val="tx1"/>
                </a:solidFill>
              </a:rPr>
              <a:t>types of hyperplasia. </a:t>
            </a:r>
            <a:endParaRPr lang="en-US" dirty="0" smtClean="0">
              <a:solidFill>
                <a:schemeClr val="tx1"/>
              </a:solidFill>
            </a:endParaRPr>
          </a:p>
          <a:p>
            <a:pPr marL="457200" indent="-457200" algn="l" rtl="0">
              <a:buFont typeface="+mj-lt"/>
              <a:buAutoNum type="arabicPeriod"/>
            </a:pPr>
            <a:r>
              <a:rPr lang="en-US" dirty="0" smtClean="0">
                <a:solidFill>
                  <a:schemeClr val="tx1"/>
                </a:solidFill>
              </a:rPr>
              <a:t>The </a:t>
            </a:r>
            <a:r>
              <a:rPr lang="en-US" dirty="0">
                <a:solidFill>
                  <a:schemeClr val="tx1"/>
                </a:solidFill>
              </a:rPr>
              <a:t>age of the patient and </a:t>
            </a:r>
            <a:endParaRPr lang="en-US" dirty="0" smtClean="0">
              <a:solidFill>
                <a:schemeClr val="tx1"/>
              </a:solidFill>
            </a:endParaRPr>
          </a:p>
          <a:p>
            <a:pPr marL="457200" indent="-457200" algn="l" rtl="0">
              <a:buFont typeface="+mj-lt"/>
              <a:buAutoNum type="arabicPeriod"/>
            </a:pPr>
            <a:r>
              <a:rPr lang="en-US" dirty="0">
                <a:solidFill>
                  <a:schemeClr val="tx1"/>
                </a:solidFill>
              </a:rPr>
              <a:t>A</a:t>
            </a:r>
            <a:r>
              <a:rPr lang="en-US" dirty="0" smtClean="0">
                <a:solidFill>
                  <a:schemeClr val="tx1"/>
                </a:solidFill>
              </a:rPr>
              <a:t> desire to </a:t>
            </a:r>
            <a:r>
              <a:rPr lang="en-US" dirty="0">
                <a:solidFill>
                  <a:schemeClr val="tx1"/>
                </a:solidFill>
              </a:rPr>
              <a:t>retain fertility are factors to be considered.</a:t>
            </a:r>
            <a:endParaRPr lang="en-US" dirty="0" smtClean="0">
              <a:solidFill>
                <a:schemeClr val="tx1"/>
              </a:solidFill>
            </a:endParaRPr>
          </a:p>
          <a:p>
            <a:pPr marL="0" indent="0" algn="l" rtl="0">
              <a:buNone/>
            </a:pPr>
            <a:endParaRPr lang="ar-IQ" b="1" dirty="0">
              <a:solidFill>
                <a:srgbClr val="C00000"/>
              </a:solidFill>
            </a:endParaRPr>
          </a:p>
        </p:txBody>
      </p:sp>
    </p:spTree>
    <p:extLst>
      <p:ext uri="{BB962C8B-B14F-4D97-AF65-F5344CB8AC3E}">
        <p14:creationId xmlns:p14="http://schemas.microsoft.com/office/powerpoint/2010/main" val="14523734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611560" y="32210"/>
            <a:ext cx="8229600" cy="930432"/>
          </a:xfrm>
        </p:spPr>
        <p:txBody>
          <a:bodyPr/>
          <a:lstStyle/>
          <a:p>
            <a:pPr algn="l"/>
            <a:r>
              <a:rPr lang="en-US" b="1" dirty="0">
                <a:solidFill>
                  <a:srgbClr val="FF0000"/>
                </a:solidFill>
              </a:rPr>
              <a:t>TREATMENT</a:t>
            </a:r>
            <a:endParaRPr lang="ar-IQ" b="1" dirty="0">
              <a:solidFill>
                <a:srgbClr val="FF0000"/>
              </a:solidFill>
            </a:endParaRPr>
          </a:p>
        </p:txBody>
      </p:sp>
      <p:sp>
        <p:nvSpPr>
          <p:cNvPr id="2" name="عنصر نائب للمحتوى 1"/>
          <p:cNvSpPr>
            <a:spLocks noGrp="1"/>
          </p:cNvSpPr>
          <p:nvPr>
            <p:ph idx="1"/>
          </p:nvPr>
        </p:nvSpPr>
        <p:spPr>
          <a:xfrm>
            <a:off x="251520" y="1124744"/>
            <a:ext cx="8640959" cy="5001419"/>
          </a:xfrm>
        </p:spPr>
        <p:txBody>
          <a:bodyPr>
            <a:normAutofit/>
          </a:bodyPr>
          <a:lstStyle/>
          <a:p>
            <a:pPr algn="l" rtl="0"/>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69" y="764704"/>
            <a:ext cx="8712967" cy="5616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3971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عنصر نائب للمحتوى 2"/>
          <p:cNvSpPr>
            <a:spLocks noGrp="1"/>
          </p:cNvSpPr>
          <p:nvPr>
            <p:ph idx="1"/>
          </p:nvPr>
        </p:nvSpPr>
        <p:spPr/>
        <p:txBody>
          <a:bodyPr/>
          <a:lstStyle/>
          <a:p>
            <a:pPr algn="l" rtl="0" eaLnBrk="1" hangingPunct="1"/>
            <a:r>
              <a:rPr lang="en-US" altLang="ar-IQ" sz="2800" smtClean="0">
                <a:cs typeface="Tahoma" pitchFamily="34" charset="0"/>
              </a:rPr>
              <a:t>Common manifestation is inermenstrual bleeding in perimenapaue or postmenapausal bleeding</a:t>
            </a:r>
          </a:p>
          <a:p>
            <a:pPr algn="l" rtl="0" eaLnBrk="1" hangingPunct="1"/>
            <a:endParaRPr lang="en-US" altLang="ar-IQ" sz="2800" smtClean="0">
              <a:cs typeface="Tahoma" pitchFamily="34" charset="0"/>
            </a:endParaRPr>
          </a:p>
          <a:p>
            <a:pPr algn="l" rtl="0" eaLnBrk="1" hangingPunct="1"/>
            <a:r>
              <a:rPr lang="en-US" altLang="ar-IQ" sz="2800" smtClean="0">
                <a:cs typeface="Tahoma" pitchFamily="34" charset="0"/>
              </a:rPr>
              <a:t>Has 3 histological components: </a:t>
            </a:r>
          </a:p>
          <a:p>
            <a:pPr lvl="2" algn="l" rtl="0" eaLnBrk="1" hangingPunct="1"/>
            <a:r>
              <a:rPr lang="en-US" altLang="ar-IQ" sz="2800" smtClean="0">
                <a:cs typeface="Tahoma" pitchFamily="34" charset="0"/>
              </a:rPr>
              <a:t>Endometrial glands</a:t>
            </a:r>
          </a:p>
          <a:p>
            <a:pPr lvl="2" algn="l" rtl="0" eaLnBrk="1" hangingPunct="1"/>
            <a:r>
              <a:rPr lang="en-US" altLang="ar-IQ" sz="2800" smtClean="0">
                <a:cs typeface="Tahoma" pitchFamily="34" charset="0"/>
              </a:rPr>
              <a:t>Endometrial stroma</a:t>
            </a:r>
          </a:p>
          <a:p>
            <a:pPr lvl="2" algn="l" rtl="0" eaLnBrk="1" hangingPunct="1"/>
            <a:r>
              <a:rPr lang="en-US" altLang="ar-IQ" sz="2800" smtClean="0">
                <a:cs typeface="Tahoma" pitchFamily="34" charset="0"/>
              </a:rPr>
              <a:t>Central vascular channels</a:t>
            </a:r>
          </a:p>
          <a:p>
            <a:pPr algn="l" rtl="0" eaLnBrk="1" hangingPunct="1"/>
            <a:endParaRPr lang="ar-IQ" altLang="ar-IQ" sz="2800" smtClean="0">
              <a:ea typeface="Majalla UI"/>
              <a:cs typeface="Tahoma" pitchFamily="34" charset="0"/>
            </a:endParaRPr>
          </a:p>
        </p:txBody>
      </p:sp>
    </p:spTree>
    <p:extLst>
      <p:ext uri="{BB962C8B-B14F-4D97-AF65-F5344CB8AC3E}">
        <p14:creationId xmlns:p14="http://schemas.microsoft.com/office/powerpoint/2010/main" val="34453833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302840" y="404664"/>
            <a:ext cx="8229600" cy="1252728"/>
          </a:xfrm>
        </p:spPr>
        <p:txBody>
          <a:bodyPr>
            <a:normAutofit fontScale="90000"/>
          </a:bodyPr>
          <a:lstStyle/>
          <a:p>
            <a:r>
              <a:rPr lang="en-US" dirty="0">
                <a:solidFill>
                  <a:srgbClr val="FF0000"/>
                </a:solidFill>
              </a:rPr>
              <a:t>CARCINOMA OF THE ENDOMETRIUM</a:t>
            </a:r>
            <a:endParaRPr lang="ar-IQ" dirty="0">
              <a:solidFill>
                <a:srgbClr val="FF0000"/>
              </a:solidFill>
            </a:endParaRPr>
          </a:p>
        </p:txBody>
      </p:sp>
      <p:sp>
        <p:nvSpPr>
          <p:cNvPr id="2" name="عنصر نائب للمحتوى 1"/>
          <p:cNvSpPr>
            <a:spLocks noGrp="1"/>
          </p:cNvSpPr>
          <p:nvPr>
            <p:ph idx="1"/>
          </p:nvPr>
        </p:nvSpPr>
        <p:spPr>
          <a:xfrm>
            <a:off x="1034360" y="1268760"/>
            <a:ext cx="7498080" cy="4800600"/>
          </a:xfrm>
        </p:spPr>
        <p:txBody>
          <a:bodyPr/>
          <a:lstStyle/>
          <a:p>
            <a:endParaRPr lang="ar-IQ"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420887"/>
            <a:ext cx="7920880" cy="4104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08953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539552" y="274638"/>
            <a:ext cx="8394136" cy="1143000"/>
          </a:xfrm>
        </p:spPr>
        <p:txBody>
          <a:bodyPr>
            <a:normAutofit/>
          </a:bodyPr>
          <a:lstStyle/>
          <a:p>
            <a:r>
              <a:rPr lang="en-US" sz="2800" b="1" dirty="0">
                <a:solidFill>
                  <a:srgbClr val="FF0000"/>
                </a:solidFill>
              </a:rPr>
              <a:t>CARCINOMA OF THE ENDOMETRIUM</a:t>
            </a:r>
            <a:endParaRPr lang="ar-IQ" sz="2800" b="1" dirty="0">
              <a:solidFill>
                <a:srgbClr val="FF0000"/>
              </a:solidFill>
            </a:endParaRPr>
          </a:p>
        </p:txBody>
      </p:sp>
      <p:sp>
        <p:nvSpPr>
          <p:cNvPr id="2" name="عنصر نائب للمحتوى 1"/>
          <p:cNvSpPr>
            <a:spLocks noGrp="1"/>
          </p:cNvSpPr>
          <p:nvPr>
            <p:ph idx="1"/>
          </p:nvPr>
        </p:nvSpPr>
        <p:spPr>
          <a:xfrm>
            <a:off x="179512" y="1556792"/>
            <a:ext cx="8712967" cy="4569371"/>
          </a:xfrm>
        </p:spPr>
        <p:txBody>
          <a:bodyPr>
            <a:normAutofit/>
          </a:bodyPr>
          <a:lstStyle/>
          <a:p>
            <a:pPr marL="0" indent="0" algn="l" rtl="0">
              <a:buNone/>
            </a:pPr>
            <a:r>
              <a:rPr lang="en-US" sz="3200" dirty="0"/>
              <a:t>One of the commonest </a:t>
            </a:r>
            <a:r>
              <a:rPr lang="en-US" sz="3200" dirty="0" err="1"/>
              <a:t>gynaecological</a:t>
            </a:r>
            <a:r>
              <a:rPr lang="en-US" sz="3200" dirty="0"/>
              <a:t> </a:t>
            </a:r>
            <a:r>
              <a:rPr lang="en-US" sz="3200" dirty="0" smtClean="0"/>
              <a:t>cancers</a:t>
            </a:r>
          </a:p>
          <a:p>
            <a:pPr algn="l" rtl="0"/>
            <a:r>
              <a:rPr lang="en-US" sz="3200" dirty="0"/>
              <a:t>it occurs most often in postmenopausal </a:t>
            </a:r>
            <a:r>
              <a:rPr lang="en-US" sz="3200" dirty="0" smtClean="0"/>
              <a:t>women (up </a:t>
            </a:r>
            <a:r>
              <a:rPr lang="en-US" sz="3200" dirty="0"/>
              <a:t>to 80% of cases</a:t>
            </a:r>
            <a:r>
              <a:rPr lang="en-US" sz="3200" dirty="0" smtClean="0"/>
              <a:t>)</a:t>
            </a:r>
          </a:p>
          <a:p>
            <a:pPr algn="l" rtl="0"/>
            <a:r>
              <a:rPr lang="en-US" sz="3200" dirty="0"/>
              <a:t>less than 5% diagnosed under 40 years of </a:t>
            </a:r>
            <a:r>
              <a:rPr lang="en-US" sz="3200" dirty="0" smtClean="0"/>
              <a:t>age</a:t>
            </a:r>
          </a:p>
          <a:p>
            <a:pPr algn="l" rtl="0"/>
            <a:r>
              <a:rPr lang="en-US" sz="3200" dirty="0"/>
              <a:t>There is no </a:t>
            </a:r>
            <a:r>
              <a:rPr lang="en-US" sz="3200" dirty="0" smtClean="0"/>
              <a:t>effective screening </a:t>
            </a:r>
            <a:r>
              <a:rPr lang="en-US" sz="3200" dirty="0" err="1" smtClean="0"/>
              <a:t>programm</a:t>
            </a:r>
            <a:r>
              <a:rPr lang="en-US" sz="3200" dirty="0" smtClean="0"/>
              <a:t>, </a:t>
            </a:r>
            <a:r>
              <a:rPr lang="en-US" sz="3200" dirty="0"/>
              <a:t>but postmenopausal bleeding may be a cardinal symptom </a:t>
            </a:r>
            <a:r>
              <a:rPr lang="en-US" sz="3200" dirty="0" smtClean="0"/>
              <a:t>prompting urgent </a:t>
            </a:r>
            <a:r>
              <a:rPr lang="en-US" sz="3200" dirty="0"/>
              <a:t>investigation.</a:t>
            </a:r>
            <a:endParaRPr lang="en-US" sz="3200" dirty="0" smtClean="0"/>
          </a:p>
          <a:p>
            <a:pPr algn="l" rtl="0"/>
            <a:endParaRPr lang="ar-IQ" sz="3200" dirty="0"/>
          </a:p>
        </p:txBody>
      </p:sp>
    </p:spTree>
    <p:extLst>
      <p:ext uri="{BB962C8B-B14F-4D97-AF65-F5344CB8AC3E}">
        <p14:creationId xmlns:p14="http://schemas.microsoft.com/office/powerpoint/2010/main" val="18685568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0"/>
          <a:lstStyle/>
          <a:p>
            <a:pPr eaLnBrk="1" fontAlgn="auto" hangingPunct="1">
              <a:spcAft>
                <a:spcPts val="0"/>
              </a:spcAft>
              <a:defRPr/>
            </a:pPr>
            <a:endParaRPr lang="ar-IQ"/>
          </a:p>
        </p:txBody>
      </p:sp>
      <p:pic>
        <p:nvPicPr>
          <p:cNvPr id="2048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7950" y="0"/>
            <a:ext cx="8856663" cy="67421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94089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81000"/>
            <a:ext cx="8229600" cy="671513"/>
          </a:xfrm>
        </p:spPr>
        <p:txBody>
          <a:bodyPr rtlCol="0">
            <a:normAutofit/>
          </a:bodyPr>
          <a:lstStyle/>
          <a:p>
            <a:pPr eaLnBrk="1" fontAlgn="auto" hangingPunct="1">
              <a:spcAft>
                <a:spcPts val="0"/>
              </a:spcAft>
              <a:defRPr/>
            </a:pPr>
            <a:r>
              <a:rPr lang="en-US" sz="3200" b="1" dirty="0" smtClean="0">
                <a:solidFill>
                  <a:srgbClr val="FF0000"/>
                </a:solidFill>
              </a:rPr>
              <a:t>PRESENTATION OF ENDOMETRIAL CA</a:t>
            </a:r>
          </a:p>
        </p:txBody>
      </p:sp>
      <p:sp>
        <p:nvSpPr>
          <p:cNvPr id="21507" name="Rectangle 3"/>
          <p:cNvSpPr>
            <a:spLocks noGrp="1" noChangeArrowheads="1"/>
          </p:cNvSpPr>
          <p:nvPr>
            <p:ph idx="1"/>
          </p:nvPr>
        </p:nvSpPr>
        <p:spPr>
          <a:xfrm>
            <a:off x="457200" y="1196975"/>
            <a:ext cx="8229600" cy="5472113"/>
          </a:xfrm>
        </p:spPr>
        <p:txBody>
          <a:bodyPr>
            <a:normAutofit fontScale="85000" lnSpcReduction="20000"/>
          </a:bodyPr>
          <a:lstStyle/>
          <a:p>
            <a:pPr marL="0" indent="0" algn="l" rtl="0" eaLnBrk="1" hangingPunct="1">
              <a:lnSpc>
                <a:spcPct val="90000"/>
              </a:lnSpc>
            </a:pPr>
            <a:r>
              <a:rPr lang="en-US" dirty="0" smtClean="0">
                <a:solidFill>
                  <a:schemeClr val="tx1"/>
                </a:solidFill>
                <a:cs typeface="Arial" pitchFamily="34" charset="0"/>
              </a:rPr>
              <a:t>Abnormal vaginal bleeding </a:t>
            </a:r>
            <a:r>
              <a:rPr lang="en-US" dirty="0" smtClean="0">
                <a:solidFill>
                  <a:schemeClr val="tx1"/>
                </a:solidFill>
                <a:cs typeface="Arial" pitchFamily="34" charset="0"/>
                <a:sym typeface="Wingdings 3" pitchFamily="18" charset="2"/>
              </a:rPr>
              <a:t> most common 90%</a:t>
            </a:r>
          </a:p>
          <a:p>
            <a:pPr marL="0" indent="0" algn="l" rtl="0" eaLnBrk="1" hangingPunct="1">
              <a:lnSpc>
                <a:spcPct val="90000"/>
              </a:lnSpc>
            </a:pPr>
            <a:r>
              <a:rPr lang="en-US" dirty="0" smtClean="0">
                <a:solidFill>
                  <a:schemeClr val="tx1"/>
                </a:solidFill>
                <a:cs typeface="Arial" pitchFamily="34" charset="0"/>
                <a:sym typeface="Wingdings 3" pitchFamily="18" charset="2"/>
              </a:rPr>
              <a:t>Premenopausal </a:t>
            </a:r>
            <a:r>
              <a:rPr lang="en-US" dirty="0" err="1" smtClean="0">
                <a:solidFill>
                  <a:schemeClr val="tx1"/>
                </a:solidFill>
                <a:cs typeface="Arial" pitchFamily="34" charset="0"/>
                <a:sym typeface="Wingdings 3" pitchFamily="18" charset="2"/>
              </a:rPr>
              <a:t>Pt</a:t>
            </a:r>
            <a:r>
              <a:rPr lang="en-US" dirty="0" smtClean="0">
                <a:solidFill>
                  <a:schemeClr val="tx1"/>
                </a:solidFill>
                <a:cs typeface="Arial" pitchFamily="34" charset="0"/>
                <a:sym typeface="Wingdings 3" pitchFamily="18" charset="2"/>
              </a:rPr>
              <a:t>  usually c/o heavy flow at the time of menses  </a:t>
            </a:r>
          </a:p>
          <a:p>
            <a:pPr marL="0" indent="0" algn="l" rtl="0" eaLnBrk="1" hangingPunct="1">
              <a:lnSpc>
                <a:spcPct val="90000"/>
              </a:lnSpc>
              <a:buFont typeface="Wingdings" pitchFamily="2" charset="2"/>
              <a:buNone/>
            </a:pPr>
            <a:r>
              <a:rPr lang="en-US" dirty="0" smtClean="0">
                <a:solidFill>
                  <a:schemeClr val="tx1"/>
                </a:solidFill>
                <a:cs typeface="Arial" pitchFamily="34" charset="0"/>
                <a:sym typeface="Wingdings 3" pitchFamily="18" charset="2"/>
              </a:rPr>
              <a:t>   may present with </a:t>
            </a:r>
          </a:p>
          <a:p>
            <a:pPr marL="0" indent="0" algn="l" rtl="0" eaLnBrk="1" hangingPunct="1">
              <a:lnSpc>
                <a:spcPct val="90000"/>
              </a:lnSpc>
              <a:buFont typeface="Wingdings" pitchFamily="2" charset="2"/>
              <a:buNone/>
            </a:pPr>
            <a:r>
              <a:rPr lang="en-US" dirty="0" smtClean="0">
                <a:solidFill>
                  <a:schemeClr val="tx1"/>
                </a:solidFill>
                <a:cs typeface="Arial" pitchFamily="34" charset="0"/>
                <a:sym typeface="Wingdings 3" pitchFamily="18" charset="2"/>
              </a:rPr>
              <a:t>     persistent </a:t>
            </a:r>
            <a:r>
              <a:rPr lang="en-US" dirty="0" err="1" smtClean="0">
                <a:solidFill>
                  <a:schemeClr val="tx1"/>
                </a:solidFill>
                <a:cs typeface="Arial" pitchFamily="34" charset="0"/>
                <a:sym typeface="Wingdings 3" pitchFamily="18" charset="2"/>
              </a:rPr>
              <a:t>intermenstrual</a:t>
            </a:r>
            <a:r>
              <a:rPr lang="en-US" dirty="0" smtClean="0">
                <a:solidFill>
                  <a:schemeClr val="tx1"/>
                </a:solidFill>
                <a:cs typeface="Arial" pitchFamily="34" charset="0"/>
                <a:sym typeface="Wingdings 3" pitchFamily="18" charset="2"/>
              </a:rPr>
              <a:t> bleeding</a:t>
            </a:r>
          </a:p>
          <a:p>
            <a:pPr marL="0" indent="0" algn="l" rtl="0" eaLnBrk="1" hangingPunct="1">
              <a:lnSpc>
                <a:spcPct val="90000"/>
              </a:lnSpc>
              <a:buFont typeface="Wingdings" pitchFamily="2" charset="2"/>
              <a:buNone/>
            </a:pPr>
            <a:r>
              <a:rPr lang="en-US" dirty="0" smtClean="0">
                <a:solidFill>
                  <a:schemeClr val="tx1"/>
                </a:solidFill>
                <a:cs typeface="Arial" pitchFamily="34" charset="0"/>
                <a:sym typeface="Wingdings 3" pitchFamily="18" charset="2"/>
              </a:rPr>
              <a:t>     pre or post menstrual spotting</a:t>
            </a:r>
          </a:p>
          <a:p>
            <a:pPr marL="0" indent="0" algn="l" rtl="0" eaLnBrk="1" hangingPunct="1">
              <a:lnSpc>
                <a:spcPct val="90000"/>
              </a:lnSpc>
              <a:buFont typeface="Wingdings" pitchFamily="2" charset="2"/>
              <a:buNone/>
            </a:pPr>
            <a:r>
              <a:rPr lang="en-US" dirty="0" smtClean="0">
                <a:solidFill>
                  <a:schemeClr val="tx1"/>
                </a:solidFill>
                <a:cs typeface="Arial" pitchFamily="34" charset="0"/>
                <a:sym typeface="Wingdings 3" pitchFamily="18" charset="2"/>
              </a:rPr>
              <a:t>     </a:t>
            </a:r>
            <a:r>
              <a:rPr lang="en-US" dirty="0" err="1" smtClean="0">
                <a:solidFill>
                  <a:schemeClr val="tx1"/>
                </a:solidFill>
                <a:cs typeface="Arial" pitchFamily="34" charset="0"/>
                <a:sym typeface="Wingdings 3" pitchFamily="18" charset="2"/>
              </a:rPr>
              <a:t>polymenorrhea</a:t>
            </a:r>
            <a:r>
              <a:rPr lang="en-US" dirty="0" smtClean="0">
                <a:solidFill>
                  <a:schemeClr val="tx1"/>
                </a:solidFill>
                <a:cs typeface="Arial" pitchFamily="34" charset="0"/>
                <a:sym typeface="Wingdings 3" pitchFamily="18" charset="2"/>
              </a:rPr>
              <a:t> that fails to respond to hormonal Rx</a:t>
            </a:r>
          </a:p>
          <a:p>
            <a:pPr marL="0" indent="0" algn="l" rtl="0" eaLnBrk="1" hangingPunct="1">
              <a:lnSpc>
                <a:spcPct val="90000"/>
              </a:lnSpc>
            </a:pPr>
            <a:r>
              <a:rPr lang="en-US" dirty="0" smtClean="0">
                <a:solidFill>
                  <a:schemeClr val="tx1"/>
                </a:solidFill>
                <a:cs typeface="Arial" pitchFamily="34" charset="0"/>
                <a:sym typeface="Wingdings 3" pitchFamily="18" charset="2"/>
              </a:rPr>
              <a:t>Postmenopausal bleeding is the most common type of abnormal bleeding  12-15% due to E </a:t>
            </a:r>
            <a:r>
              <a:rPr lang="en-US" dirty="0" err="1" smtClean="0">
                <a:solidFill>
                  <a:schemeClr val="tx1"/>
                </a:solidFill>
                <a:cs typeface="Arial" pitchFamily="34" charset="0"/>
                <a:sym typeface="Wingdings 3" pitchFamily="18" charset="2"/>
              </a:rPr>
              <a:t>Ca</a:t>
            </a:r>
            <a:endParaRPr lang="en-US" dirty="0" smtClean="0">
              <a:solidFill>
                <a:schemeClr val="tx1"/>
              </a:solidFill>
              <a:cs typeface="Arial" pitchFamily="34" charset="0"/>
              <a:sym typeface="Wingdings 3" pitchFamily="18" charset="2"/>
            </a:endParaRPr>
          </a:p>
          <a:p>
            <a:pPr marL="0" indent="0" algn="l" rtl="0" eaLnBrk="1" hangingPunct="1">
              <a:lnSpc>
                <a:spcPct val="90000"/>
              </a:lnSpc>
              <a:buFont typeface="Wingdings" pitchFamily="2" charset="2"/>
              <a:buNone/>
            </a:pPr>
            <a:r>
              <a:rPr lang="en-US" dirty="0" smtClean="0">
                <a:solidFill>
                  <a:schemeClr val="tx1"/>
                </a:solidFill>
                <a:cs typeface="Arial" pitchFamily="34" charset="0"/>
                <a:sym typeface="Wingdings 3" pitchFamily="18" charset="2"/>
              </a:rPr>
              <a:t>     5-8% due to other cancers like uterine sarcoma, ovarian </a:t>
            </a:r>
            <a:r>
              <a:rPr lang="en-US" dirty="0" err="1" smtClean="0">
                <a:solidFill>
                  <a:schemeClr val="tx1"/>
                </a:solidFill>
                <a:cs typeface="Arial" pitchFamily="34" charset="0"/>
                <a:sym typeface="Wingdings 3" pitchFamily="18" charset="2"/>
              </a:rPr>
              <a:t>Ca</a:t>
            </a:r>
            <a:r>
              <a:rPr lang="en-US" dirty="0" smtClean="0">
                <a:solidFill>
                  <a:schemeClr val="tx1"/>
                </a:solidFill>
                <a:cs typeface="Arial" pitchFamily="34" charset="0"/>
                <a:sym typeface="Wingdings 3" pitchFamily="18" charset="2"/>
              </a:rPr>
              <a:t>, </a:t>
            </a:r>
            <a:r>
              <a:rPr lang="en-US" dirty="0" err="1" smtClean="0">
                <a:solidFill>
                  <a:schemeClr val="tx1"/>
                </a:solidFill>
                <a:cs typeface="Arial" pitchFamily="34" charset="0"/>
                <a:sym typeface="Wingdings 3" pitchFamily="18" charset="2"/>
              </a:rPr>
              <a:t>Cx</a:t>
            </a:r>
            <a:r>
              <a:rPr lang="en-US" dirty="0" smtClean="0">
                <a:solidFill>
                  <a:schemeClr val="tx1"/>
                </a:solidFill>
                <a:cs typeface="Arial" pitchFamily="34" charset="0"/>
                <a:sym typeface="Wingdings 3" pitchFamily="18" charset="2"/>
              </a:rPr>
              <a:t>, tubal or vaginal </a:t>
            </a:r>
            <a:r>
              <a:rPr lang="en-US" dirty="0" err="1" smtClean="0">
                <a:solidFill>
                  <a:schemeClr val="tx1"/>
                </a:solidFill>
                <a:cs typeface="Arial" pitchFamily="34" charset="0"/>
                <a:sym typeface="Wingdings 3" pitchFamily="18" charset="2"/>
              </a:rPr>
              <a:t>Ca</a:t>
            </a:r>
            <a:endParaRPr lang="en-US" dirty="0" smtClean="0">
              <a:solidFill>
                <a:schemeClr val="tx1"/>
              </a:solidFill>
              <a:cs typeface="Arial" pitchFamily="34" charset="0"/>
              <a:sym typeface="Wingdings 3" pitchFamily="18" charset="2"/>
            </a:endParaRPr>
          </a:p>
          <a:p>
            <a:pPr marL="0" indent="0" algn="l" rtl="0" eaLnBrk="1" hangingPunct="1">
              <a:lnSpc>
                <a:spcPct val="90000"/>
              </a:lnSpc>
            </a:pPr>
            <a:r>
              <a:rPr lang="en-US" dirty="0" smtClean="0">
                <a:solidFill>
                  <a:schemeClr val="tx1"/>
                </a:solidFill>
                <a:cs typeface="Arial" pitchFamily="34" charset="0"/>
                <a:sym typeface="Wingdings 3" pitchFamily="18" charset="2"/>
              </a:rPr>
              <a:t>Postmenopausal </a:t>
            </a:r>
            <a:r>
              <a:rPr lang="en-US" dirty="0" err="1" smtClean="0">
                <a:solidFill>
                  <a:schemeClr val="tx1"/>
                </a:solidFill>
                <a:cs typeface="Arial" pitchFamily="34" charset="0"/>
                <a:sym typeface="Wingdings 3" pitchFamily="18" charset="2"/>
              </a:rPr>
              <a:t>Pt</a:t>
            </a:r>
            <a:r>
              <a:rPr lang="en-US" dirty="0" smtClean="0">
                <a:solidFill>
                  <a:schemeClr val="tx1"/>
                </a:solidFill>
                <a:cs typeface="Arial" pitchFamily="34" charset="0"/>
                <a:sym typeface="Wingdings 3" pitchFamily="18" charset="2"/>
              </a:rPr>
              <a:t>  commonly c/o intermittent spotting</a:t>
            </a:r>
          </a:p>
          <a:p>
            <a:pPr marL="0" indent="0" algn="l" rtl="0" eaLnBrk="1" hangingPunct="1">
              <a:lnSpc>
                <a:spcPct val="90000"/>
              </a:lnSpc>
            </a:pPr>
            <a:r>
              <a:rPr lang="en-US" dirty="0" smtClean="0">
                <a:solidFill>
                  <a:schemeClr val="tx1"/>
                </a:solidFill>
                <a:cs typeface="Arial" pitchFamily="34" charset="0"/>
                <a:sym typeface="Wingdings 3" pitchFamily="18" charset="2"/>
              </a:rPr>
              <a:t>Postmenopausal vaginal discharge 10% </a:t>
            </a:r>
          </a:p>
          <a:p>
            <a:pPr marL="0" indent="0" algn="l" rtl="0" eaLnBrk="1" hangingPunct="1">
              <a:lnSpc>
                <a:spcPct val="90000"/>
              </a:lnSpc>
            </a:pPr>
            <a:endParaRPr lang="en-US" dirty="0" smtClean="0">
              <a:solidFill>
                <a:schemeClr val="tx1"/>
              </a:solidFill>
              <a:cs typeface="Arial" pitchFamily="34" charset="0"/>
              <a:sym typeface="Wingdings 3" pitchFamily="18" charset="2"/>
            </a:endParaRPr>
          </a:p>
          <a:p>
            <a:pPr marL="0" indent="0" algn="l" rtl="0" eaLnBrk="1" hangingPunct="1">
              <a:lnSpc>
                <a:spcPct val="90000"/>
              </a:lnSpc>
            </a:pPr>
            <a:endParaRPr lang="en-US" dirty="0" smtClean="0">
              <a:solidFill>
                <a:schemeClr val="tx1"/>
              </a:solidFill>
              <a:cs typeface="Arial" pitchFamily="34" charset="0"/>
              <a:sym typeface="Wingdings 3" pitchFamily="18" charset="2"/>
            </a:endParaRPr>
          </a:p>
          <a:p>
            <a:pPr marL="0" indent="0" algn="l" rtl="0" eaLnBrk="1" hangingPunct="1">
              <a:lnSpc>
                <a:spcPct val="90000"/>
              </a:lnSpc>
            </a:pPr>
            <a:endParaRPr lang="en-US" dirty="0" smtClean="0">
              <a:solidFill>
                <a:schemeClr val="tx1"/>
              </a:solidFill>
              <a:cs typeface="Arial" pitchFamily="34" charset="0"/>
            </a:endParaRPr>
          </a:p>
        </p:txBody>
      </p:sp>
    </p:spTree>
    <p:extLst>
      <p:ext uri="{BB962C8B-B14F-4D97-AF65-F5344CB8AC3E}">
        <p14:creationId xmlns:p14="http://schemas.microsoft.com/office/powerpoint/2010/main" val="30275315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179512" y="836712"/>
            <a:ext cx="8712968" cy="5328592"/>
          </a:xfrm>
        </p:spPr>
        <p:txBody>
          <a:bodyPr rtlCol="0">
            <a:normAutofit fontScale="92500" lnSpcReduction="20000"/>
          </a:bodyPr>
          <a:lstStyle/>
          <a:p>
            <a:pPr marL="0" indent="0" algn="l" rtl="0" eaLnBrk="1" fontAlgn="auto" hangingPunct="1">
              <a:defRPr/>
            </a:pPr>
            <a:r>
              <a:rPr lang="en-US" dirty="0" smtClean="0">
                <a:solidFill>
                  <a:srgbClr val="FF0000"/>
                </a:solidFill>
                <a:sym typeface="Wingdings 3" pitchFamily="18" charset="2"/>
              </a:rPr>
              <a:t>Asymptomatic </a:t>
            </a:r>
            <a:r>
              <a:rPr lang="en-US" dirty="0" smtClean="0">
                <a:sym typeface="Wingdings 3" pitchFamily="18" charset="2"/>
              </a:rPr>
              <a:t>women with glandular abnormalities on routine PAP smear/ abnormalities found in 50% of </a:t>
            </a:r>
            <a:r>
              <a:rPr lang="en-US" dirty="0" err="1" smtClean="0">
                <a:sym typeface="Wingdings 3" pitchFamily="18" charset="2"/>
              </a:rPr>
              <a:t>Pt</a:t>
            </a:r>
            <a:r>
              <a:rPr lang="en-US" dirty="0" smtClean="0">
                <a:sym typeface="Wingdings 3" pitchFamily="18" charset="2"/>
              </a:rPr>
              <a:t> with E </a:t>
            </a:r>
            <a:r>
              <a:rPr lang="en-US" dirty="0" err="1" smtClean="0">
                <a:sym typeface="Wingdings 3" pitchFamily="18" charset="2"/>
              </a:rPr>
              <a:t>Ca</a:t>
            </a:r>
            <a:r>
              <a:rPr lang="en-US" dirty="0" smtClean="0">
                <a:sym typeface="Wingdings 3" pitchFamily="18" charset="2"/>
              </a:rPr>
              <a:t> </a:t>
            </a:r>
          </a:p>
          <a:p>
            <a:pPr marL="0" indent="0" algn="l" rtl="0" eaLnBrk="1" fontAlgn="auto" hangingPunct="1">
              <a:defRPr/>
            </a:pPr>
            <a:r>
              <a:rPr lang="en-US" dirty="0" smtClean="0">
                <a:solidFill>
                  <a:srgbClr val="FF0000"/>
                </a:solidFill>
                <a:sym typeface="Wingdings 3" pitchFamily="18" charset="2"/>
              </a:rPr>
              <a:t>Advanced disease </a:t>
            </a:r>
            <a:r>
              <a:rPr lang="en-US" dirty="0" smtClean="0">
                <a:sym typeface="Wingdings 3" pitchFamily="18" charset="2"/>
              </a:rPr>
              <a:t> symptoms due to local or distant metastases </a:t>
            </a:r>
          </a:p>
          <a:p>
            <a:pPr marL="0" indent="0" algn="l" rtl="0" eaLnBrk="1" fontAlgn="auto" hangingPunct="1">
              <a:defRPr/>
            </a:pPr>
            <a:r>
              <a:rPr lang="en-US" dirty="0" smtClean="0">
                <a:solidFill>
                  <a:srgbClr val="FF0000"/>
                </a:solidFill>
                <a:sym typeface="Wingdings 3" pitchFamily="18" charset="2"/>
              </a:rPr>
              <a:t>Sever cramps due to </a:t>
            </a:r>
            <a:r>
              <a:rPr lang="en-US" dirty="0" err="1" smtClean="0">
                <a:solidFill>
                  <a:srgbClr val="FF0000"/>
                </a:solidFill>
                <a:sym typeface="Wingdings 3" pitchFamily="18" charset="2"/>
              </a:rPr>
              <a:t>hematometra</a:t>
            </a:r>
            <a:r>
              <a:rPr lang="en-US" dirty="0" smtClean="0">
                <a:solidFill>
                  <a:srgbClr val="FF0000"/>
                </a:solidFill>
                <a:sym typeface="Wingdings 3" pitchFamily="18" charset="2"/>
              </a:rPr>
              <a:t> or </a:t>
            </a:r>
            <a:r>
              <a:rPr lang="en-US" dirty="0" err="1" smtClean="0">
                <a:solidFill>
                  <a:srgbClr val="FF0000"/>
                </a:solidFill>
                <a:sym typeface="Wingdings 3" pitchFamily="18" charset="2"/>
              </a:rPr>
              <a:t>pyometra</a:t>
            </a:r>
            <a:r>
              <a:rPr lang="en-US" dirty="0" smtClean="0">
                <a:solidFill>
                  <a:srgbClr val="FF0000"/>
                </a:solidFill>
                <a:sym typeface="Wingdings 3" pitchFamily="18" charset="2"/>
              </a:rPr>
              <a:t> </a:t>
            </a:r>
            <a:r>
              <a:rPr lang="en-US" dirty="0" smtClean="0">
                <a:sym typeface="Wingdings 3" pitchFamily="18" charset="2"/>
              </a:rPr>
              <a:t> occur in postmenopausal </a:t>
            </a:r>
            <a:r>
              <a:rPr lang="en-US" dirty="0" err="1" smtClean="0">
                <a:sym typeface="Wingdings 3" pitchFamily="18" charset="2"/>
              </a:rPr>
              <a:t>Pt</a:t>
            </a:r>
            <a:r>
              <a:rPr lang="en-US" dirty="0" smtClean="0">
                <a:sym typeface="Wingdings 3" pitchFamily="18" charset="2"/>
              </a:rPr>
              <a:t> with </a:t>
            </a:r>
            <a:r>
              <a:rPr lang="en-US" dirty="0" err="1" smtClean="0">
                <a:sym typeface="Wingdings 3" pitchFamily="18" charset="2"/>
              </a:rPr>
              <a:t>Cx</a:t>
            </a:r>
            <a:r>
              <a:rPr lang="en-US" dirty="0" smtClean="0">
                <a:sym typeface="Wingdings 3" pitchFamily="18" charset="2"/>
              </a:rPr>
              <a:t> stenosis ----10%</a:t>
            </a:r>
          </a:p>
          <a:p>
            <a:pPr marL="0" indent="0" algn="l" rtl="0" eaLnBrk="1" fontAlgn="auto" hangingPunct="1">
              <a:defRPr/>
            </a:pPr>
            <a:r>
              <a:rPr lang="en-US" dirty="0">
                <a:solidFill>
                  <a:srgbClr val="FF0000"/>
                </a:solidFill>
                <a:sym typeface="Wingdings 3" pitchFamily="18" charset="2"/>
              </a:rPr>
              <a:t>At times</a:t>
            </a:r>
            <a:r>
              <a:rPr lang="en-US" dirty="0">
                <a:sym typeface="Wingdings 3" pitchFamily="18" charset="2"/>
              </a:rPr>
              <a:t>, there is watery and offensive </a:t>
            </a:r>
            <a:r>
              <a:rPr lang="en-US" dirty="0" smtClean="0">
                <a:sym typeface="Wingdings 3" pitchFamily="18" charset="2"/>
              </a:rPr>
              <a:t>discharge due </a:t>
            </a:r>
            <a:r>
              <a:rPr lang="en-US" dirty="0">
                <a:sym typeface="Wingdings 3" pitchFamily="18" charset="2"/>
              </a:rPr>
              <a:t>to </a:t>
            </a:r>
            <a:r>
              <a:rPr lang="en-US" dirty="0" err="1">
                <a:sym typeface="Wingdings 3" pitchFamily="18" charset="2"/>
              </a:rPr>
              <a:t>pyometra</a:t>
            </a:r>
            <a:r>
              <a:rPr lang="en-US" dirty="0">
                <a:sym typeface="Wingdings 3" pitchFamily="18" charset="2"/>
              </a:rPr>
              <a:t>.</a:t>
            </a:r>
          </a:p>
          <a:p>
            <a:pPr marL="0" indent="0" algn="l" rtl="0" eaLnBrk="1" fontAlgn="auto" hangingPunct="1">
              <a:defRPr/>
            </a:pPr>
            <a:r>
              <a:rPr lang="en-US" dirty="0" smtClean="0">
                <a:sym typeface="Wingdings 3" pitchFamily="18" charset="2"/>
              </a:rPr>
              <a:t> </a:t>
            </a:r>
            <a:r>
              <a:rPr lang="en-US" dirty="0">
                <a:solidFill>
                  <a:srgbClr val="FF0000"/>
                </a:solidFill>
                <a:sym typeface="Wingdings 3" pitchFamily="18" charset="2"/>
              </a:rPr>
              <a:t>Pain is not uncommon</a:t>
            </a:r>
            <a:r>
              <a:rPr lang="en-US" dirty="0">
                <a:sym typeface="Wingdings 3" pitchFamily="18" charset="2"/>
              </a:rPr>
              <a:t>. It may be colicky due </a:t>
            </a:r>
            <a:r>
              <a:rPr lang="en-US" dirty="0" smtClean="0">
                <a:sym typeface="Wingdings 3" pitchFamily="18" charset="2"/>
              </a:rPr>
              <a:t>to uterine </a:t>
            </a:r>
            <a:r>
              <a:rPr lang="en-US" dirty="0">
                <a:sym typeface="Wingdings 3" pitchFamily="18" charset="2"/>
              </a:rPr>
              <a:t>contractions in an attempt to expel </a:t>
            </a:r>
            <a:r>
              <a:rPr lang="en-US" dirty="0" smtClean="0">
                <a:sym typeface="Wingdings 3" pitchFamily="18" charset="2"/>
              </a:rPr>
              <a:t>the </a:t>
            </a:r>
            <a:r>
              <a:rPr lang="en-US" dirty="0" err="1" smtClean="0">
                <a:sym typeface="Wingdings 3" pitchFamily="18" charset="2"/>
              </a:rPr>
              <a:t>polypoidal</a:t>
            </a:r>
            <a:r>
              <a:rPr lang="en-US" dirty="0" smtClean="0">
                <a:sym typeface="Wingdings 3" pitchFamily="18" charset="2"/>
              </a:rPr>
              <a:t> </a:t>
            </a:r>
            <a:r>
              <a:rPr lang="en-US" dirty="0">
                <a:sym typeface="Wingdings 3" pitchFamily="18" charset="2"/>
              </a:rPr>
              <a:t>growth.</a:t>
            </a:r>
          </a:p>
          <a:p>
            <a:pPr marL="0" indent="0" algn="l" rtl="0" eaLnBrk="1" fontAlgn="auto" hangingPunct="1">
              <a:defRPr/>
            </a:pPr>
            <a:r>
              <a:rPr lang="en-US" dirty="0" smtClean="0">
                <a:sym typeface="Wingdings 3" pitchFamily="18" charset="2"/>
              </a:rPr>
              <a:t>Few </a:t>
            </a:r>
            <a:r>
              <a:rPr lang="en-US" dirty="0">
                <a:sym typeface="Wingdings 3" pitchFamily="18" charset="2"/>
              </a:rPr>
              <a:t>patients (&lt; 5%) remain asymptomatic.</a:t>
            </a:r>
            <a:endParaRPr lang="en-US" dirty="0" smtClean="0">
              <a:sym typeface="Wingdings 3" pitchFamily="18" charset="2"/>
            </a:endParaRPr>
          </a:p>
          <a:p>
            <a:pPr marL="0" indent="0" algn="l" rtl="0" eaLnBrk="1" fontAlgn="auto" hangingPunct="1">
              <a:defRPr/>
            </a:pPr>
            <a:endParaRPr lang="en-US" dirty="0" smtClean="0">
              <a:sym typeface="Wingdings 3" pitchFamily="18" charset="2"/>
            </a:endParaRPr>
          </a:p>
        </p:txBody>
      </p:sp>
    </p:spTree>
    <p:extLst>
      <p:ext uri="{BB962C8B-B14F-4D97-AF65-F5344CB8AC3E}">
        <p14:creationId xmlns:p14="http://schemas.microsoft.com/office/powerpoint/2010/main" val="36848492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عنصر نائب للمحتوى 2"/>
          <p:cNvSpPr>
            <a:spLocks noGrp="1"/>
          </p:cNvSpPr>
          <p:nvPr>
            <p:ph idx="1"/>
          </p:nvPr>
        </p:nvSpPr>
        <p:spPr>
          <a:xfrm>
            <a:off x="457200" y="404813"/>
            <a:ext cx="7620000" cy="5721350"/>
          </a:xfrm>
        </p:spPr>
        <p:txBody>
          <a:bodyPr>
            <a:normAutofit fontScale="85000" lnSpcReduction="10000"/>
          </a:bodyPr>
          <a:lstStyle/>
          <a:p>
            <a:pPr marL="0" indent="0" algn="l" rtl="0" eaLnBrk="1" hangingPunct="1"/>
            <a:r>
              <a:rPr lang="en-US" sz="3300" b="1" dirty="0" smtClean="0">
                <a:solidFill>
                  <a:srgbClr val="FF0000"/>
                </a:solidFill>
                <a:cs typeface="Arial" pitchFamily="34" charset="0"/>
              </a:rPr>
              <a:t>Signs</a:t>
            </a:r>
            <a:r>
              <a:rPr lang="en-US" sz="3300" dirty="0" smtClean="0">
                <a:solidFill>
                  <a:srgbClr val="FF0000"/>
                </a:solidFill>
                <a:cs typeface="Arial" pitchFamily="34" charset="0"/>
              </a:rPr>
              <a:t>: </a:t>
            </a:r>
          </a:p>
          <a:p>
            <a:pPr marL="0" indent="0" algn="l" rtl="0" eaLnBrk="1" hangingPunct="1"/>
            <a:r>
              <a:rPr lang="en-US" dirty="0" smtClean="0">
                <a:cs typeface="Arial" pitchFamily="34" charset="0"/>
              </a:rPr>
              <a:t>The patient presents with  varying degrees of pallor.</a:t>
            </a:r>
          </a:p>
          <a:p>
            <a:pPr marL="0" indent="0" algn="l" rtl="0" eaLnBrk="1" hangingPunct="1"/>
            <a:r>
              <a:rPr lang="en-US" b="1" dirty="0" smtClean="0">
                <a:solidFill>
                  <a:srgbClr val="FF0000"/>
                </a:solidFill>
                <a:cs typeface="Arial" pitchFamily="34" charset="0"/>
              </a:rPr>
              <a:t>Pelvic examination: </a:t>
            </a:r>
          </a:p>
          <a:p>
            <a:pPr marL="0" indent="0" algn="l" rtl="0" eaLnBrk="1" hangingPunct="1"/>
            <a:r>
              <a:rPr lang="en-US" dirty="0" smtClean="0">
                <a:cs typeface="Arial" pitchFamily="34" charset="0"/>
              </a:rPr>
              <a:t>Speculum examination reveals the cervix looking healthy and the blood or purulent offensive discharge escapes out of the external </a:t>
            </a:r>
            <a:r>
              <a:rPr lang="en-US" dirty="0" err="1" smtClean="0">
                <a:cs typeface="Arial" pitchFamily="34" charset="0"/>
              </a:rPr>
              <a:t>os</a:t>
            </a:r>
            <a:r>
              <a:rPr lang="en-US" dirty="0" smtClean="0">
                <a:cs typeface="Arial" pitchFamily="34" charset="0"/>
              </a:rPr>
              <a:t>.</a:t>
            </a:r>
          </a:p>
          <a:p>
            <a:pPr marL="0" indent="0" algn="l" rtl="0" eaLnBrk="1" hangingPunct="1"/>
            <a:r>
              <a:rPr lang="en-US" dirty="0" smtClean="0">
                <a:solidFill>
                  <a:srgbClr val="C00000"/>
                </a:solidFill>
                <a:cs typeface="Arial" pitchFamily="34" charset="0"/>
              </a:rPr>
              <a:t>Bimanual examination reveals</a:t>
            </a:r>
            <a:r>
              <a:rPr lang="en-US" dirty="0" smtClean="0">
                <a:cs typeface="Arial" pitchFamily="34" charset="0"/>
              </a:rPr>
              <a:t>—The uterus is either atrophic, normal or may be enlarged due to spread of the tumor, associated fibroid or </a:t>
            </a:r>
            <a:r>
              <a:rPr lang="en-US" dirty="0" err="1" smtClean="0">
                <a:cs typeface="Arial" pitchFamily="34" charset="0"/>
              </a:rPr>
              <a:t>pyometra</a:t>
            </a:r>
            <a:r>
              <a:rPr lang="en-US" dirty="0" smtClean="0">
                <a:cs typeface="Arial" pitchFamily="34" charset="0"/>
              </a:rPr>
              <a:t>. The uterus is usually mobile unless in late stage, when it becomes fixed.</a:t>
            </a:r>
          </a:p>
          <a:p>
            <a:pPr marL="0" indent="0" algn="l" rtl="0" eaLnBrk="1" hangingPunct="1"/>
            <a:r>
              <a:rPr lang="en-US" dirty="0" smtClean="0">
                <a:solidFill>
                  <a:srgbClr val="FF0000"/>
                </a:solidFill>
                <a:cs typeface="Arial" pitchFamily="34" charset="0"/>
              </a:rPr>
              <a:t>Rectal examination </a:t>
            </a:r>
            <a:r>
              <a:rPr lang="en-US" dirty="0" smtClean="0">
                <a:cs typeface="Arial" pitchFamily="34" charset="0"/>
              </a:rPr>
              <a:t>corroborates the bimanual findings. Regional lymph nodes and breasts are examined carefully.</a:t>
            </a:r>
            <a:endParaRPr lang="ar-IQ" dirty="0" smtClean="0"/>
          </a:p>
        </p:txBody>
      </p:sp>
    </p:spTree>
    <p:extLst>
      <p:ext uri="{BB962C8B-B14F-4D97-AF65-F5344CB8AC3E}">
        <p14:creationId xmlns:p14="http://schemas.microsoft.com/office/powerpoint/2010/main" val="15595582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endParaRPr lang="ar-IQ"/>
          </a:p>
        </p:txBody>
      </p:sp>
      <p:sp>
        <p:nvSpPr>
          <p:cNvPr id="2" name="عنصر نائب للمحتوى 1"/>
          <p:cNvSpPr>
            <a:spLocks noGrp="1"/>
          </p:cNvSpPr>
          <p:nvPr>
            <p:ph idx="1"/>
          </p:nvPr>
        </p:nvSpPr>
        <p:spPr/>
        <p:txBody>
          <a:bodyPr/>
          <a:lstStyle/>
          <a:p>
            <a:endParaRPr lang="ar-IQ"/>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65035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79513" y="260648"/>
            <a:ext cx="8712968" cy="6336704"/>
          </a:xfrm>
        </p:spPr>
        <p:txBody>
          <a:bodyPr>
            <a:normAutofit/>
          </a:bodyPr>
          <a:lstStyle/>
          <a:p>
            <a:pPr algn="l" rtl="0"/>
            <a:endParaRPr lang="en-US" sz="2800" dirty="0" smtClean="0"/>
          </a:p>
          <a:p>
            <a:pPr marL="0" indent="0" algn="l" rtl="0">
              <a:buNone/>
            </a:pPr>
            <a:r>
              <a:rPr lang="en-US" sz="2800" dirty="0" smtClean="0"/>
              <a:t>Where the </a:t>
            </a:r>
            <a:r>
              <a:rPr lang="en-US" sz="2800" dirty="0"/>
              <a:t>endometrial thickness </a:t>
            </a:r>
            <a:r>
              <a:rPr lang="en-US" sz="2800" dirty="0" smtClean="0"/>
              <a:t>is measured to be </a:t>
            </a:r>
            <a:r>
              <a:rPr lang="en-US" sz="2800" dirty="0"/>
              <a:t>less than 3 mm in women not </a:t>
            </a:r>
            <a:r>
              <a:rPr lang="en-US" sz="2800" dirty="0" smtClean="0"/>
              <a:t>on HRT </a:t>
            </a:r>
          </a:p>
          <a:p>
            <a:pPr algn="l" rtl="0"/>
            <a:r>
              <a:rPr lang="en-US" sz="2800" dirty="0" smtClean="0"/>
              <a:t>and </a:t>
            </a:r>
            <a:r>
              <a:rPr lang="en-US" sz="2800" dirty="0"/>
              <a:t>less than 5 mm in </a:t>
            </a:r>
            <a:r>
              <a:rPr lang="en-US" sz="2800" dirty="0" smtClean="0"/>
              <a:t>women taking </a:t>
            </a:r>
            <a:r>
              <a:rPr lang="en-US" sz="2800" dirty="0"/>
              <a:t>HRT, there is an extremely </a:t>
            </a:r>
            <a:r>
              <a:rPr lang="en-US" sz="2800" dirty="0" smtClean="0"/>
              <a:t>low incidence </a:t>
            </a:r>
            <a:r>
              <a:rPr lang="en-US" sz="2800" dirty="0"/>
              <a:t>of endometrial cancer and </a:t>
            </a:r>
            <a:r>
              <a:rPr lang="en-US" sz="2800" dirty="0" smtClean="0"/>
              <a:t>the patient </a:t>
            </a:r>
            <a:r>
              <a:rPr lang="en-US" sz="2800" dirty="0"/>
              <a:t>can be reassured</a:t>
            </a:r>
            <a:r>
              <a:rPr lang="en-US" sz="2800" dirty="0" smtClean="0"/>
              <a:t>.</a:t>
            </a:r>
          </a:p>
          <a:p>
            <a:pPr algn="l" rtl="0"/>
            <a:r>
              <a:rPr lang="en-US" sz="2800" dirty="0"/>
              <a:t>In addition, careful inspection of </a:t>
            </a:r>
            <a:r>
              <a:rPr lang="en-US" sz="2800" dirty="0" smtClean="0"/>
              <a:t>the cervix</a:t>
            </a:r>
            <a:r>
              <a:rPr lang="en-US" sz="2800" dirty="0"/>
              <a:t>, vulva and vagina should </a:t>
            </a:r>
            <a:r>
              <a:rPr lang="en-US" sz="2800" dirty="0" smtClean="0"/>
              <a:t>be undertaken </a:t>
            </a:r>
            <a:r>
              <a:rPr lang="en-US" sz="2800" dirty="0"/>
              <a:t>to exclude these as a </a:t>
            </a:r>
            <a:r>
              <a:rPr lang="en-US" sz="2800" dirty="0" smtClean="0"/>
              <a:t>source of </a:t>
            </a:r>
            <a:r>
              <a:rPr lang="en-US" sz="2800" dirty="0"/>
              <a:t>bleeding due to malignant </a:t>
            </a:r>
            <a:r>
              <a:rPr lang="en-US" sz="2800" dirty="0" smtClean="0"/>
              <a:t>change</a:t>
            </a:r>
          </a:p>
          <a:p>
            <a:pPr algn="l" rtl="0"/>
            <a:r>
              <a:rPr lang="en-US" sz="2800" dirty="0" smtClean="0"/>
              <a:t>MRI  </a:t>
            </a:r>
            <a:r>
              <a:rPr lang="en-US" sz="2800" dirty="0"/>
              <a:t>is preferable to an </a:t>
            </a:r>
            <a:r>
              <a:rPr lang="en-US" sz="2800" dirty="0" smtClean="0"/>
              <a:t>US for </a:t>
            </a:r>
            <a:r>
              <a:rPr lang="en-US" sz="2800" dirty="0"/>
              <a:t>the assessment of </a:t>
            </a:r>
            <a:r>
              <a:rPr lang="en-US" sz="2800" dirty="0" err="1" smtClean="0"/>
              <a:t>myometrial</a:t>
            </a:r>
            <a:r>
              <a:rPr lang="en-US" sz="2800" dirty="0" smtClean="0"/>
              <a:t> invasion </a:t>
            </a:r>
            <a:r>
              <a:rPr lang="en-US" sz="2800" dirty="0"/>
              <a:t>and pelvic spread. </a:t>
            </a:r>
            <a:endParaRPr lang="en-US" sz="2800" dirty="0" smtClean="0"/>
          </a:p>
          <a:p>
            <a:pPr algn="l" rtl="0"/>
            <a:r>
              <a:rPr lang="en-US" sz="2800" dirty="0" smtClean="0"/>
              <a:t>To </a:t>
            </a:r>
            <a:r>
              <a:rPr lang="en-US" sz="2800" dirty="0"/>
              <a:t>assess distal </a:t>
            </a:r>
            <a:r>
              <a:rPr lang="en-US" sz="2800" dirty="0" smtClean="0"/>
              <a:t>metastases</a:t>
            </a:r>
            <a:r>
              <a:rPr lang="en-US" sz="2800" dirty="0"/>
              <a:t> </a:t>
            </a:r>
            <a:r>
              <a:rPr lang="en-US" sz="2800" dirty="0" smtClean="0"/>
              <a:t>(CT) scan </a:t>
            </a:r>
            <a:r>
              <a:rPr lang="en-US" sz="2800" dirty="0"/>
              <a:t>of the chest, abdomen and pelvis may also be of value.</a:t>
            </a:r>
            <a:endParaRPr lang="ar-IQ" sz="2800" dirty="0"/>
          </a:p>
        </p:txBody>
      </p:sp>
    </p:spTree>
    <p:extLst>
      <p:ext uri="{BB962C8B-B14F-4D97-AF65-F5344CB8AC3E}">
        <p14:creationId xmlns:p14="http://schemas.microsoft.com/office/powerpoint/2010/main" val="1779549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251521" y="188640"/>
            <a:ext cx="8712968" cy="6192688"/>
          </a:xfrm>
        </p:spPr>
        <p:txBody>
          <a:bodyPr>
            <a:normAutofit fontScale="92500" lnSpcReduction="20000"/>
          </a:bodyPr>
          <a:lstStyle/>
          <a:p>
            <a:pPr algn="l" rtl="0"/>
            <a:r>
              <a:rPr lang="en-US" b="1" dirty="0" smtClean="0">
                <a:solidFill>
                  <a:srgbClr val="FF0000"/>
                </a:solidFill>
              </a:rPr>
              <a:t>HISTOLOGY</a:t>
            </a:r>
          </a:p>
          <a:p>
            <a:pPr algn="l" rtl="0"/>
            <a:r>
              <a:rPr lang="en-US" b="1" dirty="0">
                <a:solidFill>
                  <a:srgbClr val="00B050"/>
                </a:solidFill>
              </a:rPr>
              <a:t>Distribution of Subtypes</a:t>
            </a:r>
          </a:p>
          <a:p>
            <a:pPr algn="l" rtl="0"/>
            <a:r>
              <a:rPr lang="en-US" dirty="0" err="1">
                <a:solidFill>
                  <a:schemeClr val="tx1"/>
                </a:solidFill>
              </a:rPr>
              <a:t>Endometrioid</a:t>
            </a:r>
            <a:r>
              <a:rPr lang="en-US" dirty="0">
                <a:solidFill>
                  <a:schemeClr val="tx1"/>
                </a:solidFill>
              </a:rPr>
              <a:t> 85%</a:t>
            </a:r>
          </a:p>
          <a:p>
            <a:pPr algn="l" rtl="0"/>
            <a:r>
              <a:rPr lang="en-US" dirty="0" err="1">
                <a:solidFill>
                  <a:schemeClr val="tx1"/>
                </a:solidFill>
              </a:rPr>
              <a:t>Adenosquamous</a:t>
            </a:r>
            <a:r>
              <a:rPr lang="en-US" dirty="0">
                <a:solidFill>
                  <a:schemeClr val="tx1"/>
                </a:solidFill>
              </a:rPr>
              <a:t> 4%</a:t>
            </a:r>
          </a:p>
          <a:p>
            <a:pPr algn="l" rtl="0"/>
            <a:r>
              <a:rPr lang="en-US" dirty="0">
                <a:solidFill>
                  <a:schemeClr val="tx1"/>
                </a:solidFill>
              </a:rPr>
              <a:t>Serous carcinoma 4%</a:t>
            </a:r>
          </a:p>
          <a:p>
            <a:pPr algn="l" rtl="0"/>
            <a:r>
              <a:rPr lang="en-US" dirty="0">
                <a:solidFill>
                  <a:schemeClr val="tx1"/>
                </a:solidFill>
              </a:rPr>
              <a:t>Clear cell 3</a:t>
            </a:r>
            <a:r>
              <a:rPr lang="en-US" dirty="0" smtClean="0">
                <a:solidFill>
                  <a:schemeClr val="tx1"/>
                </a:solidFill>
              </a:rPr>
              <a:t>%</a:t>
            </a:r>
          </a:p>
          <a:p>
            <a:pPr marL="0" indent="0" algn="l" rtl="0">
              <a:buNone/>
            </a:pPr>
            <a:r>
              <a:rPr lang="en-US" dirty="0">
                <a:solidFill>
                  <a:srgbClr val="0070C0"/>
                </a:solidFill>
              </a:rPr>
              <a:t>The majority of </a:t>
            </a:r>
            <a:r>
              <a:rPr lang="en-US" dirty="0" err="1">
                <a:solidFill>
                  <a:srgbClr val="0070C0"/>
                </a:solidFill>
              </a:rPr>
              <a:t>tumours</a:t>
            </a:r>
            <a:r>
              <a:rPr lang="en-US" dirty="0">
                <a:solidFill>
                  <a:srgbClr val="0070C0"/>
                </a:solidFill>
              </a:rPr>
              <a:t> are adenocarcinoma and they are divided into three </a:t>
            </a:r>
            <a:r>
              <a:rPr lang="en-US" dirty="0" smtClean="0">
                <a:solidFill>
                  <a:srgbClr val="0070C0"/>
                </a:solidFill>
              </a:rPr>
              <a:t>groups according </a:t>
            </a:r>
            <a:r>
              <a:rPr lang="en-US" dirty="0">
                <a:solidFill>
                  <a:srgbClr val="0070C0"/>
                </a:solidFill>
              </a:rPr>
              <a:t>to the degree of glandular differentiation</a:t>
            </a:r>
            <a:r>
              <a:rPr lang="en-US" dirty="0" smtClean="0">
                <a:solidFill>
                  <a:srgbClr val="0070C0"/>
                </a:solidFill>
              </a:rPr>
              <a:t>.</a:t>
            </a:r>
          </a:p>
          <a:p>
            <a:pPr marL="0" indent="0" algn="l" rtl="0">
              <a:buNone/>
            </a:pPr>
            <a:r>
              <a:rPr lang="en-US" dirty="0">
                <a:solidFill>
                  <a:srgbClr val="FF0000"/>
                </a:solidFill>
              </a:rPr>
              <a:t>Grade 1 </a:t>
            </a:r>
            <a:r>
              <a:rPr lang="en-US" dirty="0">
                <a:solidFill>
                  <a:schemeClr val="tx1"/>
                </a:solidFill>
              </a:rPr>
              <a:t>– Well </a:t>
            </a:r>
            <a:r>
              <a:rPr lang="en-US" dirty="0" smtClean="0">
                <a:solidFill>
                  <a:schemeClr val="tx1"/>
                </a:solidFill>
              </a:rPr>
              <a:t>differentiated</a:t>
            </a:r>
          </a:p>
          <a:p>
            <a:pPr marL="0" indent="0" algn="l" rtl="0">
              <a:buNone/>
            </a:pPr>
            <a:r>
              <a:rPr lang="en-US" dirty="0">
                <a:solidFill>
                  <a:srgbClr val="FF0000"/>
                </a:solidFill>
              </a:rPr>
              <a:t>Grade 2 </a:t>
            </a:r>
            <a:r>
              <a:rPr lang="en-US" dirty="0">
                <a:solidFill>
                  <a:schemeClr val="tx1"/>
                </a:solidFill>
              </a:rPr>
              <a:t>– Moderately </a:t>
            </a:r>
            <a:r>
              <a:rPr lang="en-US" dirty="0" smtClean="0">
                <a:solidFill>
                  <a:schemeClr val="tx1"/>
                </a:solidFill>
              </a:rPr>
              <a:t>differentiated</a:t>
            </a:r>
          </a:p>
          <a:p>
            <a:pPr marL="0" indent="0" algn="l" rtl="0">
              <a:buNone/>
            </a:pPr>
            <a:r>
              <a:rPr lang="en-US" dirty="0">
                <a:solidFill>
                  <a:srgbClr val="FF0000"/>
                </a:solidFill>
              </a:rPr>
              <a:t>Grade 3 </a:t>
            </a:r>
            <a:r>
              <a:rPr lang="en-US" dirty="0">
                <a:solidFill>
                  <a:schemeClr val="tx1"/>
                </a:solidFill>
              </a:rPr>
              <a:t>– </a:t>
            </a:r>
            <a:r>
              <a:rPr lang="en-US" dirty="0" smtClean="0">
                <a:solidFill>
                  <a:schemeClr val="tx1"/>
                </a:solidFill>
              </a:rPr>
              <a:t>Poorly differentiated</a:t>
            </a:r>
            <a:r>
              <a:rPr lang="en-US" dirty="0">
                <a:solidFill>
                  <a:schemeClr val="tx1"/>
                </a:solidFill>
              </a:rPr>
              <a:t>. This </a:t>
            </a:r>
            <a:r>
              <a:rPr lang="en-US" dirty="0" smtClean="0">
                <a:solidFill>
                  <a:schemeClr val="tx1"/>
                </a:solidFill>
              </a:rPr>
              <a:t>type consists </a:t>
            </a:r>
            <a:r>
              <a:rPr lang="en-US" dirty="0">
                <a:solidFill>
                  <a:schemeClr val="tx1"/>
                </a:solidFill>
              </a:rPr>
              <a:t>of solid masses </a:t>
            </a:r>
            <a:r>
              <a:rPr lang="en-US" dirty="0" smtClean="0">
                <a:solidFill>
                  <a:schemeClr val="tx1"/>
                </a:solidFill>
              </a:rPr>
              <a:t>of malignant </a:t>
            </a:r>
            <a:r>
              <a:rPr lang="en-US" dirty="0">
                <a:solidFill>
                  <a:schemeClr val="tx1"/>
                </a:solidFill>
              </a:rPr>
              <a:t>cells of varying </a:t>
            </a:r>
            <a:r>
              <a:rPr lang="en-US" dirty="0" smtClean="0">
                <a:solidFill>
                  <a:schemeClr val="tx1"/>
                </a:solidFill>
              </a:rPr>
              <a:t>sizes and </a:t>
            </a:r>
            <a:r>
              <a:rPr lang="en-US" dirty="0">
                <a:solidFill>
                  <a:schemeClr val="tx1"/>
                </a:solidFill>
              </a:rPr>
              <a:t>shapes with little or </a:t>
            </a:r>
            <a:r>
              <a:rPr lang="en-US" dirty="0" smtClean="0">
                <a:solidFill>
                  <a:schemeClr val="tx1"/>
                </a:solidFill>
              </a:rPr>
              <a:t>no </a:t>
            </a:r>
            <a:r>
              <a:rPr lang="en-US" dirty="0" err="1" smtClean="0">
                <a:solidFill>
                  <a:schemeClr val="tx1"/>
                </a:solidFill>
              </a:rPr>
              <a:t>stroma</a:t>
            </a:r>
            <a:r>
              <a:rPr lang="en-US" dirty="0">
                <a:solidFill>
                  <a:schemeClr val="tx1"/>
                </a:solidFill>
              </a:rPr>
              <a:t>. Mitoses </a:t>
            </a:r>
            <a:r>
              <a:rPr lang="en-US" dirty="0" smtClean="0">
                <a:solidFill>
                  <a:schemeClr val="tx1"/>
                </a:solidFill>
              </a:rPr>
              <a:t>are numerous</a:t>
            </a:r>
            <a:r>
              <a:rPr lang="en-US" dirty="0">
                <a:solidFill>
                  <a:schemeClr val="tx1"/>
                </a:solidFill>
              </a:rPr>
              <a:t>.</a:t>
            </a:r>
            <a:endParaRPr lang="ar-IQ" dirty="0">
              <a:solidFill>
                <a:schemeClr val="tx1"/>
              </a:solidFill>
            </a:endParaRPr>
          </a:p>
        </p:txBody>
      </p:sp>
    </p:spTree>
    <p:extLst>
      <p:ext uri="{BB962C8B-B14F-4D97-AF65-F5344CB8AC3E}">
        <p14:creationId xmlns:p14="http://schemas.microsoft.com/office/powerpoint/2010/main" val="18980692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normAutofit/>
          </a:bodyPr>
          <a:lstStyle/>
          <a:p>
            <a:r>
              <a:rPr lang="en-US" sz="3600" b="1" dirty="0" smtClean="0">
                <a:solidFill>
                  <a:srgbClr val="0070C0"/>
                </a:solidFill>
              </a:rPr>
              <a:t>Stages of endometrial carcinoma</a:t>
            </a:r>
            <a:endParaRPr lang="ar-IQ" sz="3600" b="1" dirty="0">
              <a:solidFill>
                <a:srgbClr val="0070C0"/>
              </a:solidFill>
            </a:endParaRPr>
          </a:p>
        </p:txBody>
      </p:sp>
      <p:sp>
        <p:nvSpPr>
          <p:cNvPr id="2" name="عنصر نائب للمحتوى 1"/>
          <p:cNvSpPr>
            <a:spLocks noGrp="1"/>
          </p:cNvSpPr>
          <p:nvPr>
            <p:ph idx="1"/>
          </p:nvPr>
        </p:nvSpPr>
        <p:spPr/>
        <p:txBody>
          <a:bodyPr/>
          <a:lstStyle/>
          <a:p>
            <a:endParaRPr lang="ar-IQ"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76374"/>
            <a:ext cx="8568952" cy="5192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8712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533400"/>
            <a:ext cx="8229600" cy="1143000"/>
          </a:xfrm>
        </p:spPr>
        <p:txBody>
          <a:bodyPr rtlCol="0"/>
          <a:lstStyle/>
          <a:p>
            <a:pPr marL="320040" indent="-320040" algn="ctr" rtl="0" eaLnBrk="1" fontAlgn="auto" hangingPunct="1">
              <a:spcAft>
                <a:spcPts val="0"/>
              </a:spcAft>
              <a:buClr>
                <a:schemeClr val="accent6">
                  <a:lumMod val="75000"/>
                </a:schemeClr>
              </a:buClr>
              <a:defRPr/>
            </a:pPr>
            <a:r>
              <a:rPr lang="en-US" altLang="ar-IQ" dirty="0" smtClean="0">
                <a:cs typeface="+mj-cs"/>
              </a:rPr>
              <a:t>Endometrial Polyps</a:t>
            </a:r>
          </a:p>
        </p:txBody>
      </p:sp>
      <p:sp>
        <p:nvSpPr>
          <p:cNvPr id="11267" name="Content Placeholder 2"/>
          <p:cNvSpPr>
            <a:spLocks noGrp="1"/>
          </p:cNvSpPr>
          <p:nvPr>
            <p:ph idx="1"/>
          </p:nvPr>
        </p:nvSpPr>
        <p:spPr>
          <a:xfrm>
            <a:off x="990600" y="1600200"/>
            <a:ext cx="6400800" cy="3475038"/>
          </a:xfrm>
        </p:spPr>
        <p:txBody>
          <a:bodyPr>
            <a:noAutofit/>
          </a:bodyPr>
          <a:lstStyle/>
          <a:p>
            <a:pPr algn="l" rtl="0" eaLnBrk="1" hangingPunct="1"/>
            <a:r>
              <a:rPr lang="en-US" altLang="ar-IQ" sz="2400" dirty="0" smtClean="0">
                <a:cs typeface="Tahoma" pitchFamily="34" charset="0"/>
              </a:rPr>
              <a:t>Malignant transformation is estimated at 0.5%</a:t>
            </a:r>
          </a:p>
          <a:p>
            <a:pPr algn="l" rtl="0" eaLnBrk="1" hangingPunct="1"/>
            <a:r>
              <a:rPr lang="en-US" altLang="ar-IQ" sz="2400" dirty="0" smtClean="0">
                <a:cs typeface="Tahoma" pitchFamily="34" charset="0"/>
              </a:rPr>
              <a:t>Differential diagnosis:</a:t>
            </a:r>
          </a:p>
          <a:p>
            <a:pPr lvl="2" algn="l" rtl="0" eaLnBrk="1" hangingPunct="1"/>
            <a:r>
              <a:rPr lang="en-US" altLang="ar-IQ" dirty="0" err="1" smtClean="0">
                <a:cs typeface="Tahoma" pitchFamily="34" charset="0"/>
              </a:rPr>
              <a:t>Submucous</a:t>
            </a:r>
            <a:r>
              <a:rPr lang="en-US" altLang="ar-IQ" dirty="0" smtClean="0">
                <a:cs typeface="Tahoma" pitchFamily="34" charset="0"/>
              </a:rPr>
              <a:t> leiomyoma</a:t>
            </a:r>
          </a:p>
          <a:p>
            <a:pPr lvl="2" algn="l" rtl="0" eaLnBrk="1" hangingPunct="1"/>
            <a:r>
              <a:rPr lang="en-US" altLang="ar-IQ" dirty="0" err="1" smtClean="0">
                <a:cs typeface="Tahoma" pitchFamily="34" charset="0"/>
              </a:rPr>
              <a:t>Adenomyoma</a:t>
            </a:r>
            <a:endParaRPr lang="en-US" altLang="ar-IQ" dirty="0" smtClean="0">
              <a:cs typeface="Tahoma" pitchFamily="34" charset="0"/>
            </a:endParaRPr>
          </a:p>
          <a:p>
            <a:pPr lvl="2" algn="l" rtl="0" eaLnBrk="1" hangingPunct="1"/>
            <a:r>
              <a:rPr lang="en-US" altLang="ar-IQ" dirty="0" smtClean="0">
                <a:cs typeface="Tahoma" pitchFamily="34" charset="0"/>
              </a:rPr>
              <a:t>Retained products of conception</a:t>
            </a:r>
          </a:p>
          <a:p>
            <a:pPr lvl="2" algn="l" rtl="0" eaLnBrk="1" hangingPunct="1"/>
            <a:r>
              <a:rPr lang="en-US" altLang="ar-IQ" dirty="0" smtClean="0">
                <a:cs typeface="Tahoma" pitchFamily="34" charset="0"/>
              </a:rPr>
              <a:t>Endometrial hyperplasia</a:t>
            </a:r>
          </a:p>
          <a:p>
            <a:pPr lvl="2" algn="l" rtl="0" eaLnBrk="1" hangingPunct="1"/>
            <a:r>
              <a:rPr lang="en-US" altLang="ar-IQ" dirty="0" smtClean="0">
                <a:cs typeface="Tahoma" pitchFamily="34" charset="0"/>
              </a:rPr>
              <a:t>Endometrial carcinoma</a:t>
            </a:r>
          </a:p>
          <a:p>
            <a:pPr lvl="2" algn="l" rtl="0" eaLnBrk="1" hangingPunct="1"/>
            <a:r>
              <a:rPr lang="en-US" altLang="ar-IQ" dirty="0" smtClean="0">
                <a:cs typeface="Tahoma" pitchFamily="34" charset="0"/>
              </a:rPr>
              <a:t>Uterine sarcoma</a:t>
            </a:r>
          </a:p>
          <a:p>
            <a:pPr algn="l" rtl="0" eaLnBrk="1" hangingPunct="1"/>
            <a:r>
              <a:rPr lang="en-US" altLang="ar-IQ" sz="2400" dirty="0" smtClean="0">
                <a:cs typeface="Tahoma" pitchFamily="34" charset="0"/>
              </a:rPr>
              <a:t>Optimal management is removal by Hysteroscopy with D and C</a:t>
            </a:r>
          </a:p>
        </p:txBody>
      </p:sp>
    </p:spTree>
    <p:extLst>
      <p:ext uri="{BB962C8B-B14F-4D97-AF65-F5344CB8AC3E}">
        <p14:creationId xmlns:p14="http://schemas.microsoft.com/office/powerpoint/2010/main" val="23026866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338328"/>
            <a:ext cx="8229600" cy="1074448"/>
          </a:xfrm>
        </p:spPr>
        <p:txBody>
          <a:bodyPr>
            <a:normAutofit/>
          </a:bodyPr>
          <a:lstStyle/>
          <a:p>
            <a:r>
              <a:rPr lang="en-US" sz="2800" b="1" dirty="0">
                <a:solidFill>
                  <a:srgbClr val="0070C0"/>
                </a:solidFill>
              </a:rPr>
              <a:t>SPREAD OF ENDOMETRIAL CARCINOMA</a:t>
            </a:r>
            <a:endParaRPr lang="ar-IQ" sz="2800" b="1" dirty="0">
              <a:solidFill>
                <a:srgbClr val="0070C0"/>
              </a:solidFill>
            </a:endParaRPr>
          </a:p>
        </p:txBody>
      </p:sp>
      <p:sp>
        <p:nvSpPr>
          <p:cNvPr id="2" name="عنصر نائب للمحتوى 1"/>
          <p:cNvSpPr>
            <a:spLocks noGrp="1"/>
          </p:cNvSpPr>
          <p:nvPr>
            <p:ph idx="1"/>
          </p:nvPr>
        </p:nvSpPr>
        <p:spPr>
          <a:xfrm>
            <a:off x="251521" y="1484784"/>
            <a:ext cx="8712968" cy="4641379"/>
          </a:xfrm>
        </p:spPr>
        <p:txBody>
          <a:bodyPr>
            <a:normAutofit fontScale="77500" lnSpcReduction="20000"/>
          </a:bodyPr>
          <a:lstStyle/>
          <a:p>
            <a:pPr marL="0" indent="0" algn="l" rtl="0">
              <a:buNone/>
            </a:pPr>
            <a:r>
              <a:rPr lang="en-US" dirty="0">
                <a:solidFill>
                  <a:srgbClr val="FF0000"/>
                </a:solidFill>
              </a:rPr>
              <a:t>LOCAL </a:t>
            </a:r>
            <a:r>
              <a:rPr lang="en-US" dirty="0" smtClean="0">
                <a:solidFill>
                  <a:srgbClr val="FF0000"/>
                </a:solidFill>
              </a:rPr>
              <a:t>SPREAD:</a:t>
            </a:r>
          </a:p>
          <a:p>
            <a:pPr algn="l" rtl="0"/>
            <a:r>
              <a:rPr lang="en-US" dirty="0">
                <a:solidFill>
                  <a:schemeClr val="tx1"/>
                </a:solidFill>
              </a:rPr>
              <a:t>Invasion of the myometrium and cervix is the commonest spread. It may </a:t>
            </a:r>
            <a:r>
              <a:rPr lang="en-US" dirty="0" smtClean="0">
                <a:solidFill>
                  <a:schemeClr val="tx1"/>
                </a:solidFill>
              </a:rPr>
              <a:t>produce considerable </a:t>
            </a:r>
            <a:r>
              <a:rPr lang="en-US" dirty="0">
                <a:solidFill>
                  <a:schemeClr val="tx1"/>
                </a:solidFill>
              </a:rPr>
              <a:t>uterine enlargement</a:t>
            </a:r>
            <a:r>
              <a:rPr lang="en-US" dirty="0" smtClean="0">
                <a:solidFill>
                  <a:schemeClr val="tx1"/>
                </a:solidFill>
              </a:rPr>
              <a:t>.</a:t>
            </a:r>
          </a:p>
          <a:p>
            <a:pPr marL="0" indent="0" algn="l" rtl="0">
              <a:buNone/>
            </a:pPr>
            <a:r>
              <a:rPr lang="en-US" dirty="0">
                <a:solidFill>
                  <a:srgbClr val="FF0000"/>
                </a:solidFill>
              </a:rPr>
              <a:t>LYMPHATIC </a:t>
            </a:r>
            <a:r>
              <a:rPr lang="en-US" dirty="0" smtClean="0">
                <a:solidFill>
                  <a:srgbClr val="FF0000"/>
                </a:solidFill>
              </a:rPr>
              <a:t>SPREAD</a:t>
            </a:r>
          </a:p>
          <a:p>
            <a:pPr algn="l" rtl="0"/>
            <a:r>
              <a:rPr lang="en-US" dirty="0">
                <a:solidFill>
                  <a:srgbClr val="0070C0"/>
                </a:solidFill>
              </a:rPr>
              <a:t>Lymphatic spread is more likely to occur when the </a:t>
            </a:r>
            <a:r>
              <a:rPr lang="en-US" dirty="0" err="1">
                <a:solidFill>
                  <a:srgbClr val="0070C0"/>
                </a:solidFill>
              </a:rPr>
              <a:t>tumour</a:t>
            </a:r>
            <a:r>
              <a:rPr lang="en-US" dirty="0">
                <a:solidFill>
                  <a:srgbClr val="0070C0"/>
                </a:solidFill>
              </a:rPr>
              <a:t> is poorly differentiated and </a:t>
            </a:r>
            <a:r>
              <a:rPr lang="en-US" dirty="0" smtClean="0">
                <a:solidFill>
                  <a:srgbClr val="0070C0"/>
                </a:solidFill>
              </a:rPr>
              <a:t>the uterine </a:t>
            </a:r>
            <a:r>
              <a:rPr lang="en-US" dirty="0">
                <a:solidFill>
                  <a:srgbClr val="0070C0"/>
                </a:solidFill>
              </a:rPr>
              <a:t>wall is deeply invaded</a:t>
            </a:r>
            <a:r>
              <a:rPr lang="en-US" dirty="0" smtClean="0">
                <a:solidFill>
                  <a:srgbClr val="0070C0"/>
                </a:solidFill>
              </a:rPr>
              <a:t>.</a:t>
            </a:r>
          </a:p>
          <a:p>
            <a:pPr algn="l" rtl="0"/>
            <a:r>
              <a:rPr lang="en-US" dirty="0" smtClean="0">
                <a:solidFill>
                  <a:schemeClr val="tx1"/>
                </a:solidFill>
              </a:rPr>
              <a:t> </a:t>
            </a:r>
            <a:r>
              <a:rPr lang="en-US" dirty="0">
                <a:solidFill>
                  <a:schemeClr val="tx1"/>
                </a:solidFill>
              </a:rPr>
              <a:t>The incidence of pelvic nodal metastases is in the region of 10%.</a:t>
            </a:r>
          </a:p>
          <a:p>
            <a:pPr algn="l" rtl="0"/>
            <a:r>
              <a:rPr lang="en-US" dirty="0">
                <a:solidFill>
                  <a:schemeClr val="accent4"/>
                </a:solidFill>
              </a:rPr>
              <a:t>Most metastases occur in the adjacent structures and in the peritoneum. </a:t>
            </a:r>
            <a:endParaRPr lang="en-US" dirty="0" smtClean="0">
              <a:solidFill>
                <a:schemeClr val="accent4"/>
              </a:solidFill>
            </a:endParaRPr>
          </a:p>
          <a:p>
            <a:pPr algn="l" rtl="0"/>
            <a:r>
              <a:rPr lang="en-US" dirty="0" smtClean="0">
                <a:solidFill>
                  <a:srgbClr val="C00000"/>
                </a:solidFill>
              </a:rPr>
              <a:t>In </a:t>
            </a:r>
            <a:r>
              <a:rPr lang="en-US" dirty="0">
                <a:solidFill>
                  <a:srgbClr val="C00000"/>
                </a:solidFill>
              </a:rPr>
              <a:t>advanced </a:t>
            </a:r>
            <a:r>
              <a:rPr lang="en-US" dirty="0" smtClean="0">
                <a:solidFill>
                  <a:srgbClr val="C00000"/>
                </a:solidFill>
              </a:rPr>
              <a:t>cases, distant </a:t>
            </a:r>
            <a:r>
              <a:rPr lang="en-US" dirty="0">
                <a:solidFill>
                  <a:srgbClr val="C00000"/>
                </a:solidFill>
              </a:rPr>
              <a:t>metastases do occur, most commonly in lung, but occasionally in liver, vertebrae </a:t>
            </a:r>
            <a:r>
              <a:rPr lang="en-US" dirty="0" smtClean="0">
                <a:solidFill>
                  <a:srgbClr val="C00000"/>
                </a:solidFill>
              </a:rPr>
              <a:t>or other </a:t>
            </a:r>
            <a:r>
              <a:rPr lang="en-US" dirty="0">
                <a:solidFill>
                  <a:srgbClr val="C00000"/>
                </a:solidFill>
              </a:rPr>
              <a:t>bones and in the supraclavicular lymph nodes.</a:t>
            </a:r>
            <a:endParaRPr lang="ar-IQ" dirty="0">
              <a:solidFill>
                <a:srgbClr val="C00000"/>
              </a:solidFill>
            </a:endParaRPr>
          </a:p>
        </p:txBody>
      </p:sp>
    </p:spTree>
    <p:extLst>
      <p:ext uri="{BB962C8B-B14F-4D97-AF65-F5344CB8AC3E}">
        <p14:creationId xmlns:p14="http://schemas.microsoft.com/office/powerpoint/2010/main" val="35709737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endParaRPr lang="ar-IQ"/>
          </a:p>
        </p:txBody>
      </p:sp>
      <p:sp>
        <p:nvSpPr>
          <p:cNvPr id="2" name="عنصر نائب للمحتوى 1"/>
          <p:cNvSpPr>
            <a:spLocks noGrp="1"/>
          </p:cNvSpPr>
          <p:nvPr>
            <p:ph idx="1"/>
          </p:nvPr>
        </p:nvSpPr>
        <p:spPr/>
        <p:txBody>
          <a:bodyPr/>
          <a:lstStyle/>
          <a:p>
            <a:endParaRPr lang="ar-IQ"/>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338"/>
            <a:ext cx="9036496" cy="6924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1734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338328"/>
            <a:ext cx="8229600" cy="1074448"/>
          </a:xfrm>
        </p:spPr>
        <p:txBody>
          <a:bodyPr>
            <a:normAutofit/>
          </a:bodyPr>
          <a:lstStyle/>
          <a:p>
            <a:r>
              <a:rPr lang="en-US" sz="2800" b="1" dirty="0">
                <a:solidFill>
                  <a:srgbClr val="C00000"/>
                </a:solidFill>
              </a:rPr>
              <a:t>AETIOLOGICAL FACTORS IN ENDOMETRIAL CARCINOMA</a:t>
            </a:r>
            <a:endParaRPr lang="ar-IQ" sz="2800" b="1" dirty="0">
              <a:solidFill>
                <a:srgbClr val="C00000"/>
              </a:solidFill>
            </a:endParaRPr>
          </a:p>
        </p:txBody>
      </p:sp>
      <p:sp>
        <p:nvSpPr>
          <p:cNvPr id="2" name="عنصر نائب للمحتوى 1"/>
          <p:cNvSpPr>
            <a:spLocks noGrp="1"/>
          </p:cNvSpPr>
          <p:nvPr>
            <p:ph idx="1"/>
          </p:nvPr>
        </p:nvSpPr>
        <p:spPr>
          <a:xfrm>
            <a:off x="179513" y="1484784"/>
            <a:ext cx="8784976" cy="4641379"/>
          </a:xfrm>
        </p:spPr>
        <p:txBody>
          <a:bodyPr>
            <a:normAutofit fontScale="77500" lnSpcReduction="20000"/>
          </a:bodyPr>
          <a:lstStyle/>
          <a:p>
            <a:pPr algn="l" rtl="0"/>
            <a:r>
              <a:rPr lang="en-US" dirty="0">
                <a:solidFill>
                  <a:srgbClr val="0070C0"/>
                </a:solidFill>
              </a:rPr>
              <a:t>There are two suggested types of endometrial carcinoma, based on </a:t>
            </a:r>
            <a:r>
              <a:rPr lang="en-US" dirty="0" smtClean="0">
                <a:solidFill>
                  <a:srgbClr val="0070C0"/>
                </a:solidFill>
              </a:rPr>
              <a:t>etiology.</a:t>
            </a:r>
          </a:p>
          <a:p>
            <a:pPr algn="l" rtl="0"/>
            <a:r>
              <a:rPr lang="en-US" dirty="0">
                <a:solidFill>
                  <a:srgbClr val="FF0000"/>
                </a:solidFill>
              </a:rPr>
              <a:t>Type 1 – </a:t>
            </a:r>
            <a:r>
              <a:rPr lang="en-US" dirty="0"/>
              <a:t>arising in patients with a background history of </a:t>
            </a:r>
            <a:r>
              <a:rPr lang="en-US" dirty="0" smtClean="0"/>
              <a:t>estrogen </a:t>
            </a:r>
            <a:r>
              <a:rPr lang="en-US" dirty="0"/>
              <a:t>excess (have a better prognosis, better differentiation pattern, less invasive </a:t>
            </a:r>
            <a:r>
              <a:rPr lang="en-US" dirty="0" smtClean="0"/>
              <a:t>component)</a:t>
            </a:r>
          </a:p>
          <a:p>
            <a:pPr algn="l" rtl="0"/>
            <a:r>
              <a:rPr lang="en-US" dirty="0">
                <a:solidFill>
                  <a:srgbClr val="FF0000"/>
                </a:solidFill>
              </a:rPr>
              <a:t>Type 2 – </a:t>
            </a:r>
            <a:r>
              <a:rPr lang="en-US" dirty="0"/>
              <a:t>arising without evidence of </a:t>
            </a:r>
            <a:r>
              <a:rPr lang="en-US" dirty="0" smtClean="0"/>
              <a:t>estrogenic stimulation </a:t>
            </a:r>
            <a:r>
              <a:rPr lang="en-US" dirty="0"/>
              <a:t>(including serous and clear cell cancers, arise from a atrophic type endometrium, aggressive phenotype with greater invasion, </a:t>
            </a:r>
            <a:r>
              <a:rPr lang="en-US" dirty="0" smtClean="0"/>
              <a:t>poorer differentiation</a:t>
            </a:r>
            <a:r>
              <a:rPr lang="en-US" dirty="0"/>
              <a:t>, more metastatic disease, they carry a poorer </a:t>
            </a:r>
            <a:r>
              <a:rPr lang="en-US" dirty="0" smtClean="0"/>
              <a:t>prognosis )</a:t>
            </a:r>
          </a:p>
          <a:p>
            <a:pPr algn="l" rtl="0"/>
            <a:r>
              <a:rPr lang="en-US" dirty="0">
                <a:solidFill>
                  <a:srgbClr val="FF0000"/>
                </a:solidFill>
              </a:rPr>
              <a:t>Hereditary non-polyposis colorectal cancer (Lynch II) syndrome </a:t>
            </a:r>
            <a:r>
              <a:rPr lang="en-US" dirty="0"/>
              <a:t>is an inherited mutation </a:t>
            </a:r>
            <a:r>
              <a:rPr lang="en-US" dirty="0" smtClean="0"/>
              <a:t>in DNA </a:t>
            </a:r>
            <a:r>
              <a:rPr lang="en-US" dirty="0"/>
              <a:t>mismatch repair genes. In those affected, the endometrial carcinoma occurs </a:t>
            </a:r>
            <a:r>
              <a:rPr lang="en-US" dirty="0" smtClean="0"/>
              <a:t>more frequently</a:t>
            </a:r>
            <a:r>
              <a:rPr lang="en-US" dirty="0"/>
              <a:t>, together with breast and colon cancer. </a:t>
            </a:r>
            <a:endParaRPr lang="en-US" dirty="0" smtClean="0"/>
          </a:p>
          <a:p>
            <a:pPr algn="l" rtl="0"/>
            <a:endParaRPr lang="ar-IQ" dirty="0">
              <a:solidFill>
                <a:schemeClr val="tx1"/>
              </a:solidFill>
            </a:endParaRPr>
          </a:p>
        </p:txBody>
      </p:sp>
    </p:spTree>
    <p:extLst>
      <p:ext uri="{BB962C8B-B14F-4D97-AF65-F5344CB8AC3E}">
        <p14:creationId xmlns:p14="http://schemas.microsoft.com/office/powerpoint/2010/main" val="199560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down)">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338328"/>
            <a:ext cx="8229600" cy="786416"/>
          </a:xfrm>
        </p:spPr>
        <p:txBody>
          <a:bodyPr>
            <a:normAutofit fontScale="90000"/>
          </a:bodyPr>
          <a:lstStyle/>
          <a:p>
            <a:r>
              <a:rPr lang="en-US" sz="3200" dirty="0">
                <a:solidFill>
                  <a:srgbClr val="FF0000"/>
                </a:solidFill>
              </a:rPr>
              <a:t>PROGNOSIS OF ENDOMETRIAL CARCINOMA</a:t>
            </a:r>
            <a:endParaRPr lang="ar-IQ" sz="3200" dirty="0">
              <a:solidFill>
                <a:srgbClr val="FF0000"/>
              </a:solidFill>
            </a:endParaRPr>
          </a:p>
        </p:txBody>
      </p:sp>
      <p:sp>
        <p:nvSpPr>
          <p:cNvPr id="2" name="عنصر نائب للمحتوى 1"/>
          <p:cNvSpPr>
            <a:spLocks noGrp="1"/>
          </p:cNvSpPr>
          <p:nvPr>
            <p:ph idx="1"/>
          </p:nvPr>
        </p:nvSpPr>
        <p:spPr>
          <a:xfrm>
            <a:off x="251521" y="1268760"/>
            <a:ext cx="8640960" cy="5256584"/>
          </a:xfrm>
        </p:spPr>
        <p:txBody>
          <a:bodyPr/>
          <a:lstStyle/>
          <a:p>
            <a:pPr marL="0" indent="0" algn="l" rtl="0">
              <a:buNone/>
            </a:pPr>
            <a:r>
              <a:rPr lang="en-US" b="1" dirty="0">
                <a:solidFill>
                  <a:srgbClr val="00B050"/>
                </a:solidFill>
              </a:rPr>
              <a:t>The survival </a:t>
            </a:r>
            <a:r>
              <a:rPr lang="en-US" b="1" dirty="0" smtClean="0">
                <a:solidFill>
                  <a:srgbClr val="00B050"/>
                </a:solidFill>
              </a:rPr>
              <a:t>is </a:t>
            </a:r>
            <a:r>
              <a:rPr lang="en-US" b="1" dirty="0">
                <a:solidFill>
                  <a:srgbClr val="00B050"/>
                </a:solidFill>
              </a:rPr>
              <a:t>affected by multiple prognostic factors including</a:t>
            </a:r>
            <a:r>
              <a:rPr lang="en-US" b="1" dirty="0" smtClean="0">
                <a:solidFill>
                  <a:srgbClr val="00B050"/>
                </a:solidFill>
              </a:rPr>
              <a:t>:</a:t>
            </a:r>
          </a:p>
          <a:p>
            <a:pPr marL="457200" indent="-457200" algn="l" rtl="0">
              <a:buFont typeface="+mj-lt"/>
              <a:buAutoNum type="arabicPeriod"/>
            </a:pPr>
            <a:r>
              <a:rPr lang="en-US" dirty="0">
                <a:solidFill>
                  <a:srgbClr val="002060"/>
                </a:solidFill>
              </a:rPr>
              <a:t>Stage at diagnosis</a:t>
            </a:r>
          </a:p>
          <a:p>
            <a:pPr marL="457200" indent="-457200" algn="l" rtl="0">
              <a:buFont typeface="+mj-lt"/>
              <a:buAutoNum type="arabicPeriod"/>
            </a:pPr>
            <a:r>
              <a:rPr lang="en-US" dirty="0">
                <a:solidFill>
                  <a:srgbClr val="002060"/>
                </a:solidFill>
              </a:rPr>
              <a:t>Histological grade</a:t>
            </a:r>
          </a:p>
          <a:p>
            <a:pPr marL="457200" indent="-457200" algn="l" rtl="0">
              <a:buFont typeface="+mj-lt"/>
              <a:buAutoNum type="arabicPeriod"/>
            </a:pPr>
            <a:r>
              <a:rPr lang="en-US" dirty="0">
                <a:solidFill>
                  <a:srgbClr val="002060"/>
                </a:solidFill>
              </a:rPr>
              <a:t>Depth of </a:t>
            </a:r>
            <a:r>
              <a:rPr lang="en-US" dirty="0" err="1">
                <a:solidFill>
                  <a:srgbClr val="002060"/>
                </a:solidFill>
              </a:rPr>
              <a:t>myometrial</a:t>
            </a:r>
            <a:r>
              <a:rPr lang="en-US" dirty="0">
                <a:solidFill>
                  <a:srgbClr val="002060"/>
                </a:solidFill>
              </a:rPr>
              <a:t> invasion</a:t>
            </a:r>
          </a:p>
          <a:p>
            <a:pPr marL="457200" indent="-457200" algn="l" rtl="0">
              <a:buFont typeface="+mj-lt"/>
              <a:buAutoNum type="arabicPeriod"/>
            </a:pPr>
            <a:r>
              <a:rPr lang="en-US" dirty="0" err="1">
                <a:solidFill>
                  <a:srgbClr val="002060"/>
                </a:solidFill>
              </a:rPr>
              <a:t>Lympho</a:t>
            </a:r>
            <a:r>
              <a:rPr lang="en-US" dirty="0">
                <a:solidFill>
                  <a:srgbClr val="002060"/>
                </a:solidFill>
              </a:rPr>
              <a:t>-vascular space involvement (LVSI)</a:t>
            </a:r>
          </a:p>
          <a:p>
            <a:pPr marL="457200" indent="-457200" algn="l" rtl="0">
              <a:buFont typeface="+mj-lt"/>
              <a:buAutoNum type="arabicPeriod"/>
            </a:pPr>
            <a:r>
              <a:rPr lang="en-US" dirty="0">
                <a:solidFill>
                  <a:srgbClr val="002060"/>
                </a:solidFill>
              </a:rPr>
              <a:t>Non-</a:t>
            </a:r>
            <a:r>
              <a:rPr lang="en-US" dirty="0" err="1">
                <a:solidFill>
                  <a:srgbClr val="002060"/>
                </a:solidFill>
              </a:rPr>
              <a:t>endometrioid</a:t>
            </a:r>
            <a:r>
              <a:rPr lang="en-US" dirty="0">
                <a:solidFill>
                  <a:srgbClr val="002060"/>
                </a:solidFill>
              </a:rPr>
              <a:t> </a:t>
            </a:r>
            <a:r>
              <a:rPr lang="en-US" dirty="0" smtClean="0">
                <a:solidFill>
                  <a:srgbClr val="002060"/>
                </a:solidFill>
              </a:rPr>
              <a:t>type</a:t>
            </a:r>
          </a:p>
          <a:p>
            <a:pPr marL="0" indent="0" algn="l" rtl="0">
              <a:buNone/>
            </a:pPr>
            <a:endParaRPr lang="en-US" dirty="0">
              <a:solidFill>
                <a:srgbClr val="002060"/>
              </a:solidFill>
            </a:endParaRPr>
          </a:p>
          <a:p>
            <a:pPr marL="457200" indent="-457200" algn="l" rtl="0">
              <a:buFont typeface="+mj-lt"/>
              <a:buAutoNum type="arabicPeriod"/>
            </a:pPr>
            <a:endParaRPr lang="ar-IQ" dirty="0">
              <a:solidFill>
                <a:srgbClr val="00206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005064"/>
            <a:ext cx="4248472"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5521" y="4005064"/>
            <a:ext cx="3876675"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7736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0"/>
          <a:lstStyle/>
          <a:p>
            <a:pPr eaLnBrk="1" fontAlgn="auto" hangingPunct="1">
              <a:spcAft>
                <a:spcPts val="0"/>
              </a:spcAft>
              <a:defRPr/>
            </a:pPr>
            <a:endParaRPr lang="ar-IQ"/>
          </a:p>
        </p:txBody>
      </p:sp>
      <p:pic>
        <p:nvPicPr>
          <p:cNvPr id="4301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115888"/>
            <a:ext cx="8785225" cy="6553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11239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8560" y="188640"/>
            <a:ext cx="7643813" cy="973138"/>
          </a:xfrm>
        </p:spPr>
        <p:txBody>
          <a:bodyPr>
            <a:normAutofit/>
          </a:bodyPr>
          <a:lstStyle/>
          <a:p>
            <a:pPr eaLnBrk="1" hangingPunct="1">
              <a:defRPr/>
            </a:pPr>
            <a:r>
              <a:rPr lang="en-US" sz="2800" b="1" dirty="0" smtClean="0">
                <a:solidFill>
                  <a:srgbClr val="FF0000"/>
                </a:solidFill>
                <a:latin typeface="Times New Roman" pitchFamily="18" charset="0"/>
                <a:cs typeface="Times New Roman" pitchFamily="18" charset="0"/>
              </a:rPr>
              <a:t>In stage I , surgery is the mainstay of treatment </a:t>
            </a:r>
            <a:endParaRPr lang="ar-IQ" sz="2800" b="1" dirty="0">
              <a:solidFill>
                <a:srgbClr val="FF0000"/>
              </a:solidFill>
              <a:latin typeface="Times New Roman" pitchFamily="18" charset="0"/>
              <a:cs typeface="Times New Roman" pitchFamily="18" charset="0"/>
            </a:endParaRPr>
          </a:p>
        </p:txBody>
      </p:sp>
      <p:sp>
        <p:nvSpPr>
          <p:cNvPr id="3" name="عنصر نائب للمحتوى 2"/>
          <p:cNvSpPr>
            <a:spLocks noGrp="1"/>
          </p:cNvSpPr>
          <p:nvPr>
            <p:ph idx="1"/>
          </p:nvPr>
        </p:nvSpPr>
        <p:spPr>
          <a:xfrm>
            <a:off x="457200" y="1125538"/>
            <a:ext cx="7620000" cy="5000625"/>
          </a:xfrm>
        </p:spPr>
        <p:txBody>
          <a:bodyPr>
            <a:noAutofit/>
          </a:bodyPr>
          <a:lstStyle/>
          <a:p>
            <a:pPr marL="457200" indent="-457200" algn="l" rtl="0" eaLnBrk="1" hangingPunct="1">
              <a:buFont typeface="Arial" pitchFamily="34" charset="0"/>
              <a:buAutoNum type="arabicPeriod"/>
              <a:defRPr/>
            </a:pPr>
            <a:r>
              <a:rPr lang="en-US" sz="2400" b="0" dirty="0" smtClean="0">
                <a:solidFill>
                  <a:schemeClr val="tx1"/>
                </a:solidFill>
              </a:rPr>
              <a:t>TAH &amp; BSO ( uterus is opened at operating room for evaluation of size, </a:t>
            </a:r>
            <a:r>
              <a:rPr lang="en-US" sz="2400" b="0" dirty="0" err="1" smtClean="0">
                <a:solidFill>
                  <a:schemeClr val="tx1"/>
                </a:solidFill>
              </a:rPr>
              <a:t>extention</a:t>
            </a:r>
            <a:r>
              <a:rPr lang="en-US" sz="2400" b="0" dirty="0" smtClean="0">
                <a:solidFill>
                  <a:schemeClr val="tx1"/>
                </a:solidFill>
              </a:rPr>
              <a:t> and </a:t>
            </a:r>
            <a:r>
              <a:rPr lang="en-US" sz="2400" b="0" dirty="0" err="1" smtClean="0">
                <a:solidFill>
                  <a:schemeClr val="tx1"/>
                </a:solidFill>
              </a:rPr>
              <a:t>and</a:t>
            </a:r>
            <a:r>
              <a:rPr lang="en-US" sz="2400" b="0" dirty="0" smtClean="0">
                <a:solidFill>
                  <a:schemeClr val="tx1"/>
                </a:solidFill>
              </a:rPr>
              <a:t> </a:t>
            </a:r>
            <a:r>
              <a:rPr lang="en-US" sz="2400" b="0" dirty="0" err="1" smtClean="0">
                <a:solidFill>
                  <a:schemeClr val="tx1"/>
                </a:solidFill>
              </a:rPr>
              <a:t>myometrial</a:t>
            </a:r>
            <a:r>
              <a:rPr lang="en-US" sz="2400" b="0" dirty="0" smtClean="0">
                <a:solidFill>
                  <a:schemeClr val="tx1"/>
                </a:solidFill>
              </a:rPr>
              <a:t> </a:t>
            </a:r>
            <a:r>
              <a:rPr lang="en-US" sz="2400" b="0" dirty="0" err="1" smtClean="0">
                <a:solidFill>
                  <a:schemeClr val="tx1"/>
                </a:solidFill>
              </a:rPr>
              <a:t>invation</a:t>
            </a:r>
            <a:r>
              <a:rPr lang="en-US" sz="2400" b="0" dirty="0" smtClean="0">
                <a:solidFill>
                  <a:schemeClr val="tx1"/>
                </a:solidFill>
              </a:rPr>
              <a:t>) </a:t>
            </a:r>
          </a:p>
          <a:p>
            <a:pPr marL="457200" indent="-457200" algn="l" rtl="0" eaLnBrk="1" hangingPunct="1">
              <a:buFont typeface="Arial" pitchFamily="34" charset="0"/>
              <a:buAutoNum type="arabicPeriod"/>
              <a:defRPr/>
            </a:pPr>
            <a:r>
              <a:rPr lang="en-US" sz="2400" b="0" dirty="0" smtClean="0"/>
              <a:t>Lymph node sampling of the following areas is done : (i) Common iliac (ii) External iliac (iii) Internal iliac (iv) </a:t>
            </a:r>
            <a:r>
              <a:rPr lang="en-US" sz="2400" b="0" dirty="0" err="1" smtClean="0"/>
              <a:t>Obturator</a:t>
            </a:r>
            <a:r>
              <a:rPr lang="en-US" sz="2400" b="0" dirty="0" smtClean="0"/>
              <a:t> and (v) </a:t>
            </a:r>
            <a:r>
              <a:rPr lang="en-US" sz="2400" b="0" dirty="0" err="1" smtClean="0"/>
              <a:t>Paraaortic</a:t>
            </a:r>
            <a:r>
              <a:rPr lang="en-US" sz="2400" b="0" dirty="0" smtClean="0"/>
              <a:t>.</a:t>
            </a:r>
          </a:p>
          <a:p>
            <a:pPr marL="0" indent="0" algn="l" rtl="0" eaLnBrk="1" hangingPunct="1">
              <a:defRPr/>
            </a:pPr>
            <a:r>
              <a:rPr lang="en-US"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IN STAGE 2 CARCINOMA</a:t>
            </a:r>
          </a:p>
          <a:p>
            <a:pPr marL="0" indent="0" algn="l" rtl="0" eaLnBrk="1" hangingPunct="1">
              <a:buNone/>
              <a:defRPr/>
            </a:pPr>
            <a:r>
              <a:rPr lang="en-US" sz="2800" dirty="0">
                <a:solidFill>
                  <a:srgbClr val="0070C0"/>
                </a:solidFill>
                <a:latin typeface="Times New Roman" pitchFamily="18" charset="0"/>
                <a:cs typeface="Times New Roman" pitchFamily="18" charset="0"/>
              </a:rPr>
              <a:t>M</a:t>
            </a:r>
            <a:r>
              <a:rPr lang="en-US" sz="2800" b="0" dirty="0" smtClean="0">
                <a:solidFill>
                  <a:srgbClr val="0070C0"/>
                </a:solidFill>
                <a:latin typeface="Times New Roman" pitchFamily="18" charset="0"/>
                <a:cs typeface="Times New Roman" pitchFamily="18" charset="0"/>
              </a:rPr>
              <a:t>anagement options are:</a:t>
            </a:r>
          </a:p>
          <a:p>
            <a:pPr marL="0" indent="0" algn="l" rtl="0" eaLnBrk="1" hangingPunct="1">
              <a:defRPr/>
            </a:pPr>
            <a:r>
              <a:rPr lang="en-US" sz="2400" b="0" dirty="0" smtClean="0">
                <a:solidFill>
                  <a:srgbClr val="7030A0"/>
                </a:solidFill>
                <a:latin typeface="Times New Roman" pitchFamily="18" charset="0"/>
                <a:cs typeface="Times New Roman" pitchFamily="18" charset="0"/>
              </a:rPr>
              <a:t>A. Radical hysterectomy BSO with pelvic and </a:t>
            </a:r>
            <a:r>
              <a:rPr lang="en-US" sz="2400" b="0" dirty="0" err="1" smtClean="0">
                <a:solidFill>
                  <a:srgbClr val="7030A0"/>
                </a:solidFill>
                <a:latin typeface="Times New Roman" pitchFamily="18" charset="0"/>
                <a:cs typeface="Times New Roman" pitchFamily="18" charset="0"/>
              </a:rPr>
              <a:t>para</a:t>
            </a:r>
            <a:r>
              <a:rPr lang="en-US" sz="2400" b="0" dirty="0" smtClean="0">
                <a:solidFill>
                  <a:srgbClr val="7030A0"/>
                </a:solidFill>
                <a:latin typeface="Times New Roman" pitchFamily="18" charset="0"/>
                <a:cs typeface="Times New Roman" pitchFamily="18" charset="0"/>
              </a:rPr>
              <a:t>-aortic lymphadenectomy.</a:t>
            </a:r>
          </a:p>
          <a:p>
            <a:pPr marL="0" indent="0" algn="l" rtl="0" eaLnBrk="1" hangingPunct="1">
              <a:defRPr/>
            </a:pPr>
            <a:r>
              <a:rPr lang="en-US" sz="2400" b="0" dirty="0" smtClean="0">
                <a:solidFill>
                  <a:schemeClr val="accent5">
                    <a:lumMod val="60000"/>
                    <a:lumOff val="40000"/>
                  </a:schemeClr>
                </a:solidFill>
                <a:latin typeface="Times New Roman" pitchFamily="18" charset="0"/>
                <a:cs typeface="Times New Roman" pitchFamily="18" charset="0"/>
              </a:rPr>
              <a:t>B. Combined radiation and surgery: Radiation (external and </a:t>
            </a:r>
            <a:r>
              <a:rPr lang="en-US" sz="2400" b="0" dirty="0" err="1" smtClean="0">
                <a:solidFill>
                  <a:schemeClr val="accent5">
                    <a:lumMod val="60000"/>
                    <a:lumOff val="40000"/>
                  </a:schemeClr>
                </a:solidFill>
                <a:latin typeface="Times New Roman" pitchFamily="18" charset="0"/>
                <a:cs typeface="Times New Roman" pitchFamily="18" charset="0"/>
              </a:rPr>
              <a:t>intracavitary</a:t>
            </a:r>
            <a:r>
              <a:rPr lang="en-US" sz="2400" b="0" dirty="0" smtClean="0">
                <a:solidFill>
                  <a:schemeClr val="accent5">
                    <a:lumMod val="60000"/>
                    <a:lumOff val="40000"/>
                  </a:schemeClr>
                </a:solidFill>
                <a:latin typeface="Times New Roman" pitchFamily="18" charset="0"/>
                <a:cs typeface="Times New Roman" pitchFamily="18" charset="0"/>
              </a:rPr>
              <a:t>) followed in 6 weeks by TAH and BSO. or</a:t>
            </a:r>
          </a:p>
          <a:p>
            <a:pPr marL="0" indent="0" algn="l" rtl="0" eaLnBrk="1" hangingPunct="1">
              <a:defRPr/>
            </a:pPr>
            <a:r>
              <a:rPr lang="en-US" sz="2400" b="0" dirty="0" smtClean="0">
                <a:solidFill>
                  <a:srgbClr val="00B050"/>
                </a:solidFill>
                <a:latin typeface="Times New Roman" pitchFamily="18" charset="0"/>
                <a:cs typeface="Times New Roman" pitchFamily="18" charset="0"/>
              </a:rPr>
              <a:t>C. Initial surgery (modified radical hysterectomy) followed by external and </a:t>
            </a:r>
            <a:r>
              <a:rPr lang="en-US" sz="2400" b="0" dirty="0" err="1" smtClean="0">
                <a:solidFill>
                  <a:srgbClr val="00B050"/>
                </a:solidFill>
                <a:latin typeface="Times New Roman" pitchFamily="18" charset="0"/>
                <a:cs typeface="Times New Roman" pitchFamily="18" charset="0"/>
              </a:rPr>
              <a:t>intravaginal</a:t>
            </a:r>
            <a:r>
              <a:rPr lang="en-US" sz="2400" b="0" dirty="0" smtClean="0">
                <a:solidFill>
                  <a:srgbClr val="00B050"/>
                </a:solidFill>
                <a:latin typeface="Times New Roman" pitchFamily="18" charset="0"/>
                <a:cs typeface="Times New Roman" pitchFamily="18" charset="0"/>
              </a:rPr>
              <a:t> radiation</a:t>
            </a:r>
            <a:endParaRPr lang="ar-IQ" sz="2400" b="0"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253986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79513" y="260648"/>
            <a:ext cx="8784976" cy="6264696"/>
          </a:xfrm>
        </p:spPr>
        <p:txBody>
          <a:bodyPr/>
          <a:lstStyle/>
          <a:p>
            <a:pPr algn="l" rtl="0"/>
            <a:endParaRPr lang="en-US" b="1" dirty="0" smtClean="0">
              <a:solidFill>
                <a:srgbClr val="FF0000"/>
              </a:solidFill>
            </a:endParaRPr>
          </a:p>
          <a:p>
            <a:pPr algn="l" rtl="0"/>
            <a:r>
              <a:rPr lang="en-US" sz="3600" b="1" dirty="0" smtClean="0">
                <a:solidFill>
                  <a:srgbClr val="C00000"/>
                </a:solidFill>
              </a:rPr>
              <a:t>STAGE III/IV</a:t>
            </a:r>
            <a:endParaRPr lang="en-US" b="1" dirty="0">
              <a:solidFill>
                <a:srgbClr val="FFFF00"/>
              </a:solidFill>
            </a:endParaRPr>
          </a:p>
          <a:p>
            <a:pPr algn="l" rtl="0"/>
            <a:r>
              <a:rPr lang="en-US" dirty="0">
                <a:solidFill>
                  <a:schemeClr val="accent4">
                    <a:lumMod val="75000"/>
                  </a:schemeClr>
                </a:solidFill>
              </a:rPr>
              <a:t>Treatment of this stage is designed to control </a:t>
            </a:r>
            <a:r>
              <a:rPr lang="en-US" dirty="0" err="1">
                <a:solidFill>
                  <a:schemeClr val="accent4">
                    <a:lumMod val="75000"/>
                  </a:schemeClr>
                </a:solidFill>
              </a:rPr>
              <a:t>tumour</a:t>
            </a:r>
            <a:r>
              <a:rPr lang="en-US" dirty="0">
                <a:solidFill>
                  <a:schemeClr val="accent4">
                    <a:lumMod val="75000"/>
                  </a:schemeClr>
                </a:solidFill>
              </a:rPr>
              <a:t> growth and alleviate symptoms.</a:t>
            </a:r>
          </a:p>
          <a:p>
            <a:pPr algn="l" rtl="0"/>
            <a:r>
              <a:rPr lang="en-US" dirty="0">
                <a:solidFill>
                  <a:srgbClr val="FF0000"/>
                </a:solidFill>
              </a:rPr>
              <a:t>Treatment will depend upon </a:t>
            </a:r>
            <a:r>
              <a:rPr lang="en-US" dirty="0" err="1">
                <a:solidFill>
                  <a:srgbClr val="FF0000"/>
                </a:solidFill>
              </a:rPr>
              <a:t>tumour</a:t>
            </a:r>
            <a:r>
              <a:rPr lang="en-US" dirty="0">
                <a:solidFill>
                  <a:srgbClr val="FF0000"/>
                </a:solidFill>
              </a:rPr>
              <a:t> burden at the preoperative assessment and imaging.</a:t>
            </a:r>
          </a:p>
          <a:p>
            <a:pPr algn="l" rtl="0"/>
            <a:r>
              <a:rPr lang="en-US" dirty="0">
                <a:solidFill>
                  <a:srgbClr val="00B050"/>
                </a:solidFill>
              </a:rPr>
              <a:t>Many cases may only be identified as Stage III, following surgical management</a:t>
            </a:r>
            <a:r>
              <a:rPr lang="en-US" dirty="0" smtClean="0">
                <a:solidFill>
                  <a:srgbClr val="00B050"/>
                </a:solidFill>
              </a:rPr>
              <a:t>.</a:t>
            </a:r>
          </a:p>
          <a:p>
            <a:pPr algn="l" rtl="0"/>
            <a:r>
              <a:rPr lang="en-US" dirty="0" smtClean="0"/>
              <a:t> Surgery, radiation </a:t>
            </a:r>
            <a:r>
              <a:rPr lang="en-US" dirty="0"/>
              <a:t>therapy, chemotherapy and adjuvant </a:t>
            </a:r>
            <a:r>
              <a:rPr lang="en-US" dirty="0" err="1"/>
              <a:t>progestogen</a:t>
            </a:r>
            <a:r>
              <a:rPr lang="en-US" dirty="0"/>
              <a:t> therapy all have a place.</a:t>
            </a:r>
            <a:endParaRPr lang="ar-IQ" dirty="0"/>
          </a:p>
        </p:txBody>
      </p:sp>
    </p:spTree>
    <p:extLst>
      <p:ext uri="{BB962C8B-B14F-4D97-AF65-F5344CB8AC3E}">
        <p14:creationId xmlns:p14="http://schemas.microsoft.com/office/powerpoint/2010/main" val="37197167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338328"/>
            <a:ext cx="8229600" cy="858424"/>
          </a:xfrm>
        </p:spPr>
        <p:txBody>
          <a:bodyPr>
            <a:normAutofit/>
          </a:bodyPr>
          <a:lstStyle/>
          <a:p>
            <a:r>
              <a:rPr lang="en-US" sz="3200" dirty="0">
                <a:solidFill>
                  <a:srgbClr val="C00000"/>
                </a:solidFill>
              </a:rPr>
              <a:t>SARCOMA OF THE UTERUS</a:t>
            </a:r>
            <a:endParaRPr lang="ar-IQ" sz="3200" dirty="0">
              <a:solidFill>
                <a:srgbClr val="C00000"/>
              </a:solidFill>
            </a:endParaRPr>
          </a:p>
        </p:txBody>
      </p:sp>
      <p:sp>
        <p:nvSpPr>
          <p:cNvPr id="2" name="عنصر نائب للمحتوى 1"/>
          <p:cNvSpPr>
            <a:spLocks noGrp="1"/>
          </p:cNvSpPr>
          <p:nvPr>
            <p:ph idx="1"/>
          </p:nvPr>
        </p:nvSpPr>
        <p:spPr>
          <a:xfrm>
            <a:off x="251521" y="1268760"/>
            <a:ext cx="8640960" cy="5328592"/>
          </a:xfrm>
        </p:spPr>
        <p:txBody>
          <a:bodyPr>
            <a:normAutofit fontScale="77500" lnSpcReduction="20000"/>
          </a:bodyPr>
          <a:lstStyle/>
          <a:p>
            <a:pPr algn="l" rtl="0"/>
            <a:r>
              <a:rPr lang="en-US" sz="3600" dirty="0">
                <a:solidFill>
                  <a:srgbClr val="FF0000"/>
                </a:solidFill>
              </a:rPr>
              <a:t>These are rare </a:t>
            </a:r>
            <a:r>
              <a:rPr lang="en-US" sz="3600" dirty="0" err="1">
                <a:solidFill>
                  <a:srgbClr val="FF0000"/>
                </a:solidFill>
              </a:rPr>
              <a:t>tumours</a:t>
            </a:r>
            <a:r>
              <a:rPr lang="en-US" sz="3600" dirty="0">
                <a:solidFill>
                  <a:srgbClr val="FF0000"/>
                </a:solidFill>
              </a:rPr>
              <a:t> and include:</a:t>
            </a:r>
          </a:p>
          <a:p>
            <a:pPr marL="457200" indent="-457200" algn="l" rtl="0">
              <a:buFont typeface="+mj-lt"/>
              <a:buAutoNum type="arabicPeriod"/>
            </a:pPr>
            <a:r>
              <a:rPr lang="en-US" dirty="0"/>
              <a:t>Endometrial stromal sarcomas</a:t>
            </a:r>
          </a:p>
          <a:p>
            <a:pPr marL="457200" indent="-457200" algn="l" rtl="0">
              <a:buFont typeface="+mj-lt"/>
              <a:buAutoNum type="arabicPeriod"/>
            </a:pPr>
            <a:r>
              <a:rPr lang="en-US" dirty="0" err="1"/>
              <a:t>Leiomyosarcomas</a:t>
            </a:r>
            <a:endParaRPr lang="en-US" dirty="0"/>
          </a:p>
          <a:p>
            <a:pPr marL="457200" indent="-457200" algn="l" rtl="0">
              <a:buFont typeface="+mj-lt"/>
              <a:buAutoNum type="arabicPeriod"/>
            </a:pPr>
            <a:r>
              <a:rPr lang="en-US" dirty="0" err="1" smtClean="0"/>
              <a:t>Carcinosarcomas</a:t>
            </a:r>
            <a:endParaRPr lang="en-US" dirty="0" smtClean="0"/>
          </a:p>
          <a:p>
            <a:pPr marL="0" indent="0" algn="l" rtl="0">
              <a:buNone/>
            </a:pPr>
            <a:r>
              <a:rPr lang="en-US" dirty="0">
                <a:solidFill>
                  <a:srgbClr val="C00000"/>
                </a:solidFill>
              </a:rPr>
              <a:t>CLINICAL </a:t>
            </a:r>
            <a:r>
              <a:rPr lang="en-US" dirty="0" smtClean="0">
                <a:solidFill>
                  <a:srgbClr val="C00000"/>
                </a:solidFill>
              </a:rPr>
              <a:t>FEATURES</a:t>
            </a:r>
          </a:p>
          <a:p>
            <a:pPr marL="457200" indent="-457200" algn="l" rtl="0">
              <a:buFont typeface="+mj-lt"/>
              <a:buAutoNum type="arabicPeriod"/>
            </a:pPr>
            <a:r>
              <a:rPr lang="en-US" dirty="0">
                <a:solidFill>
                  <a:schemeClr val="tx1"/>
                </a:solidFill>
              </a:rPr>
              <a:t>The patient is usually over 50 years </a:t>
            </a:r>
            <a:r>
              <a:rPr lang="en-US" dirty="0" smtClean="0">
                <a:solidFill>
                  <a:schemeClr val="tx1"/>
                </a:solidFill>
              </a:rPr>
              <a:t>old</a:t>
            </a:r>
          </a:p>
          <a:p>
            <a:pPr marL="457200" indent="-457200" algn="l" rtl="0">
              <a:buFont typeface="+mj-lt"/>
              <a:buAutoNum type="arabicPeriod"/>
            </a:pPr>
            <a:r>
              <a:rPr lang="en-US" dirty="0" smtClean="0">
                <a:solidFill>
                  <a:schemeClr val="tx1"/>
                </a:solidFill>
              </a:rPr>
              <a:t> Presents </a:t>
            </a:r>
            <a:r>
              <a:rPr lang="en-US" dirty="0">
                <a:solidFill>
                  <a:schemeClr val="tx1"/>
                </a:solidFill>
              </a:rPr>
              <a:t>with a complaint of fairly heavy </a:t>
            </a:r>
            <a:r>
              <a:rPr lang="en-US" dirty="0" smtClean="0">
                <a:solidFill>
                  <a:schemeClr val="tx1"/>
                </a:solidFill>
              </a:rPr>
              <a:t>bleeding of </a:t>
            </a:r>
            <a:r>
              <a:rPr lang="en-US" dirty="0">
                <a:solidFill>
                  <a:schemeClr val="tx1"/>
                </a:solidFill>
              </a:rPr>
              <a:t>recent </a:t>
            </a:r>
            <a:r>
              <a:rPr lang="en-US" dirty="0" smtClean="0">
                <a:solidFill>
                  <a:schemeClr val="tx1"/>
                </a:solidFill>
              </a:rPr>
              <a:t>origin Accompanied </a:t>
            </a:r>
            <a:r>
              <a:rPr lang="en-US" dirty="0">
                <a:solidFill>
                  <a:schemeClr val="tx1"/>
                </a:solidFill>
              </a:rPr>
              <a:t>by pain. </a:t>
            </a:r>
            <a:endParaRPr lang="en-US" dirty="0" smtClean="0">
              <a:solidFill>
                <a:schemeClr val="tx1"/>
              </a:solidFill>
            </a:endParaRPr>
          </a:p>
          <a:p>
            <a:pPr marL="457200" indent="-457200" algn="l" rtl="0">
              <a:buFont typeface="+mj-lt"/>
              <a:buAutoNum type="arabicPeriod"/>
            </a:pPr>
            <a:r>
              <a:rPr lang="en-US" dirty="0" smtClean="0">
                <a:solidFill>
                  <a:schemeClr val="tx1"/>
                </a:solidFill>
              </a:rPr>
              <a:t>Pelvic </a:t>
            </a:r>
            <a:r>
              <a:rPr lang="en-US" dirty="0">
                <a:solidFill>
                  <a:schemeClr val="tx1"/>
                </a:solidFill>
              </a:rPr>
              <a:t>examination reveals a large intrauterine </a:t>
            </a:r>
            <a:r>
              <a:rPr lang="en-US" dirty="0" smtClean="0">
                <a:solidFill>
                  <a:schemeClr val="tx1"/>
                </a:solidFill>
              </a:rPr>
              <a:t>mass with </a:t>
            </a:r>
            <a:r>
              <a:rPr lang="en-US" dirty="0">
                <a:solidFill>
                  <a:schemeClr val="tx1"/>
                </a:solidFill>
              </a:rPr>
              <a:t>friable tissue palpable through the </a:t>
            </a:r>
            <a:r>
              <a:rPr lang="en-US" dirty="0" err="1">
                <a:solidFill>
                  <a:schemeClr val="tx1"/>
                </a:solidFill>
              </a:rPr>
              <a:t>os</a:t>
            </a:r>
            <a:r>
              <a:rPr lang="en-US" dirty="0">
                <a:solidFill>
                  <a:schemeClr val="tx1"/>
                </a:solidFill>
              </a:rPr>
              <a:t>. </a:t>
            </a:r>
            <a:endParaRPr lang="en-US" dirty="0" smtClean="0">
              <a:solidFill>
                <a:schemeClr val="tx1"/>
              </a:solidFill>
            </a:endParaRPr>
          </a:p>
          <a:p>
            <a:pPr marL="457200" indent="-457200" algn="l" rtl="0">
              <a:buFont typeface="+mj-lt"/>
              <a:buAutoNum type="arabicPeriod"/>
            </a:pPr>
            <a:r>
              <a:rPr lang="en-US" dirty="0" smtClean="0">
                <a:solidFill>
                  <a:schemeClr val="tx1"/>
                </a:solidFill>
              </a:rPr>
              <a:t>The </a:t>
            </a:r>
            <a:r>
              <a:rPr lang="en-US" dirty="0" err="1">
                <a:solidFill>
                  <a:schemeClr val="tx1"/>
                </a:solidFill>
              </a:rPr>
              <a:t>tumour</a:t>
            </a:r>
            <a:r>
              <a:rPr lang="en-US" dirty="0">
                <a:solidFill>
                  <a:schemeClr val="tx1"/>
                </a:solidFill>
              </a:rPr>
              <a:t> may originate from the vagina </a:t>
            </a:r>
            <a:r>
              <a:rPr lang="en-US" dirty="0" smtClean="0">
                <a:solidFill>
                  <a:schemeClr val="tx1"/>
                </a:solidFill>
              </a:rPr>
              <a:t>in younger </a:t>
            </a:r>
            <a:r>
              <a:rPr lang="en-US" dirty="0">
                <a:solidFill>
                  <a:schemeClr val="tx1"/>
                </a:solidFill>
              </a:rPr>
              <a:t>women and from the cervix in the child; but these are, indeed, very rare conditions.</a:t>
            </a:r>
          </a:p>
          <a:p>
            <a:pPr marL="457200" indent="-457200" algn="l" rtl="0">
              <a:buFont typeface="+mj-lt"/>
              <a:buAutoNum type="arabicPeriod"/>
            </a:pPr>
            <a:r>
              <a:rPr lang="en-US" dirty="0" err="1">
                <a:solidFill>
                  <a:schemeClr val="tx1"/>
                </a:solidFill>
              </a:rPr>
              <a:t>Sarcomatous</a:t>
            </a:r>
            <a:r>
              <a:rPr lang="en-US" dirty="0">
                <a:solidFill>
                  <a:schemeClr val="tx1"/>
                </a:solidFill>
              </a:rPr>
              <a:t> change may occur in 0.1% of fibroids.</a:t>
            </a:r>
            <a:endParaRPr lang="ar-IQ" dirty="0">
              <a:solidFill>
                <a:schemeClr val="tx1"/>
              </a:solidFill>
            </a:endParaRPr>
          </a:p>
        </p:txBody>
      </p:sp>
    </p:spTree>
    <p:extLst>
      <p:ext uri="{BB962C8B-B14F-4D97-AF65-F5344CB8AC3E}">
        <p14:creationId xmlns:p14="http://schemas.microsoft.com/office/powerpoint/2010/main" val="2330756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31032" y="404664"/>
            <a:ext cx="8712968" cy="3312369"/>
          </a:xfrm>
        </p:spPr>
        <p:txBody>
          <a:bodyPr>
            <a:noAutofit/>
          </a:bodyPr>
          <a:lstStyle/>
          <a:p>
            <a:pPr algn="l" rtl="0"/>
            <a:endParaRPr lang="en-US" dirty="0" smtClean="0"/>
          </a:p>
          <a:p>
            <a:pPr marL="82296" indent="0" algn="l" rtl="0">
              <a:buNone/>
            </a:pPr>
            <a:r>
              <a:rPr lang="en-US" dirty="0" err="1" smtClean="0"/>
              <a:t>Tumour</a:t>
            </a:r>
            <a:r>
              <a:rPr lang="en-US" dirty="0" smtClean="0"/>
              <a:t> </a:t>
            </a:r>
            <a:r>
              <a:rPr lang="en-US" dirty="0"/>
              <a:t>tissue may infiltrate the whole myometrium and fill the uterine cavity or arise from </a:t>
            </a:r>
            <a:r>
              <a:rPr lang="en-US" dirty="0" smtClean="0"/>
              <a:t>a pedicle</a:t>
            </a:r>
            <a:r>
              <a:rPr lang="en-US" dirty="0"/>
              <a:t>. </a:t>
            </a:r>
            <a:endParaRPr lang="en-US" dirty="0" smtClean="0"/>
          </a:p>
          <a:p>
            <a:pPr algn="l" rtl="0"/>
            <a:r>
              <a:rPr lang="en-US" dirty="0" smtClean="0"/>
              <a:t>This </a:t>
            </a:r>
            <a:r>
              <a:rPr lang="en-US" dirty="0"/>
              <a:t>type often presents as a cervical or vaginal polyp. </a:t>
            </a:r>
            <a:endParaRPr lang="en-US" dirty="0" smtClean="0"/>
          </a:p>
          <a:p>
            <a:pPr algn="l" rtl="0"/>
            <a:r>
              <a:rPr lang="en-US" dirty="0" smtClean="0"/>
              <a:t>The </a:t>
            </a:r>
            <a:r>
              <a:rPr lang="en-US" dirty="0"/>
              <a:t>tissues of origin are </a:t>
            </a:r>
            <a:r>
              <a:rPr lang="en-US" dirty="0" smtClean="0"/>
              <a:t>the connective </a:t>
            </a:r>
            <a:r>
              <a:rPr lang="en-US" dirty="0"/>
              <a:t>tissue and muscle of the myometrium or leiomyoma, or the endometrial </a:t>
            </a:r>
            <a:r>
              <a:rPr lang="en-US" dirty="0" err="1"/>
              <a:t>stroma</a:t>
            </a:r>
            <a:r>
              <a:rPr lang="en-US" dirty="0"/>
              <a:t>.</a:t>
            </a:r>
            <a:endParaRPr lang="ar-IQ" dirty="0"/>
          </a:p>
        </p:txBody>
      </p:sp>
    </p:spTree>
    <p:extLst>
      <p:ext uri="{BB962C8B-B14F-4D97-AF65-F5344CB8AC3E}">
        <p14:creationId xmlns:p14="http://schemas.microsoft.com/office/powerpoint/2010/main" val="11238145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251521" y="260648"/>
            <a:ext cx="8640960" cy="5865515"/>
          </a:xfrm>
        </p:spPr>
        <p:txBody>
          <a:bodyPr>
            <a:normAutofit fontScale="92500" lnSpcReduction="20000"/>
          </a:bodyPr>
          <a:lstStyle/>
          <a:p>
            <a:pPr marL="0" indent="0" algn="l" rtl="0">
              <a:buNone/>
            </a:pPr>
            <a:r>
              <a:rPr lang="en-US" sz="3200" dirty="0">
                <a:solidFill>
                  <a:srgbClr val="FF0000"/>
                </a:solidFill>
              </a:rPr>
              <a:t>ENDOMETRIAL STROMAL SARCOMAS</a:t>
            </a:r>
          </a:p>
          <a:p>
            <a:pPr algn="l" rtl="0"/>
            <a:r>
              <a:rPr lang="en-US" dirty="0"/>
              <a:t>These are </a:t>
            </a:r>
            <a:r>
              <a:rPr lang="en-US" dirty="0" err="1"/>
              <a:t>tumours</a:t>
            </a:r>
            <a:r>
              <a:rPr lang="en-US" dirty="0"/>
              <a:t> of the endometrial stromal cells and form two groups:</a:t>
            </a:r>
          </a:p>
          <a:p>
            <a:pPr marL="0" indent="0" algn="l" rtl="0">
              <a:buNone/>
            </a:pPr>
            <a:r>
              <a:rPr lang="en-US" dirty="0">
                <a:solidFill>
                  <a:srgbClr val="C00000"/>
                </a:solidFill>
              </a:rPr>
              <a:t>Low Grade Stromal Sarcomas</a:t>
            </a:r>
          </a:p>
          <a:p>
            <a:pPr algn="l" rtl="0"/>
            <a:r>
              <a:rPr lang="en-US" dirty="0"/>
              <a:t>The clinical course is often uncomplicated and cure may follow surgery. They can recur, </a:t>
            </a:r>
            <a:r>
              <a:rPr lang="en-US" dirty="0" smtClean="0"/>
              <a:t>often years </a:t>
            </a:r>
            <a:r>
              <a:rPr lang="en-US" dirty="0"/>
              <a:t>later, and recurrence up to 25 years later has been reported.</a:t>
            </a:r>
          </a:p>
          <a:p>
            <a:pPr marL="0" indent="0" algn="l" rtl="0">
              <a:buNone/>
            </a:pPr>
            <a:r>
              <a:rPr lang="en-US" dirty="0">
                <a:solidFill>
                  <a:srgbClr val="C00000"/>
                </a:solidFill>
              </a:rPr>
              <a:t>High Grade Stromal Sarcoma</a:t>
            </a:r>
          </a:p>
          <a:p>
            <a:pPr algn="l" rtl="0"/>
            <a:r>
              <a:rPr lang="en-US" dirty="0"/>
              <a:t>This type of stromal </a:t>
            </a:r>
            <a:r>
              <a:rPr lang="en-US" dirty="0" err="1"/>
              <a:t>tumour</a:t>
            </a:r>
            <a:r>
              <a:rPr lang="en-US" dirty="0"/>
              <a:t> shows numerous mitoses and is infiltrative from the start. </a:t>
            </a:r>
            <a:endParaRPr lang="en-US" dirty="0" smtClean="0"/>
          </a:p>
          <a:p>
            <a:pPr algn="l" rtl="0"/>
            <a:r>
              <a:rPr lang="en-US" dirty="0" smtClean="0"/>
              <a:t>There is </a:t>
            </a:r>
            <a:r>
              <a:rPr lang="en-US" dirty="0"/>
              <a:t>early recurrence and widespread metastases occur even if there has been little local </a:t>
            </a:r>
            <a:r>
              <a:rPr lang="en-US" dirty="0" smtClean="0"/>
              <a:t>invasion of </a:t>
            </a:r>
            <a:r>
              <a:rPr lang="en-US" dirty="0"/>
              <a:t>the myometrium. The prognosis is poor.</a:t>
            </a:r>
            <a:endParaRPr lang="ar-IQ" dirty="0"/>
          </a:p>
        </p:txBody>
      </p:sp>
    </p:spTree>
    <p:extLst>
      <p:ext uri="{BB962C8B-B14F-4D97-AF65-F5344CB8AC3E}">
        <p14:creationId xmlns:p14="http://schemas.microsoft.com/office/powerpoint/2010/main" val="20219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عنوان 1"/>
          <p:cNvSpPr>
            <a:spLocks noGrp="1"/>
          </p:cNvSpPr>
          <p:nvPr>
            <p:ph type="title"/>
          </p:nvPr>
        </p:nvSpPr>
        <p:spPr>
          <a:xfrm>
            <a:off x="533400" y="381000"/>
            <a:ext cx="6512511" cy="1143000"/>
          </a:xfrm>
        </p:spPr>
        <p:txBody>
          <a:bodyPr rtlCol="0"/>
          <a:lstStyle/>
          <a:p>
            <a:pPr marL="320040" indent="-320040" algn="l" rtl="0" eaLnBrk="1" fontAlgn="auto" hangingPunct="1">
              <a:spcAft>
                <a:spcPts val="0"/>
              </a:spcAft>
              <a:buClr>
                <a:schemeClr val="accent6">
                  <a:lumMod val="75000"/>
                </a:schemeClr>
              </a:buClr>
              <a:defRPr/>
            </a:pPr>
            <a:r>
              <a:rPr lang="en-US" altLang="ar-IQ" dirty="0" err="1" smtClean="0">
                <a:solidFill>
                  <a:srgbClr val="C00000"/>
                </a:solidFill>
                <a:cs typeface="+mj-cs"/>
              </a:rPr>
              <a:t>Asherman's</a:t>
            </a:r>
            <a:r>
              <a:rPr lang="en-US" altLang="ar-IQ" dirty="0" smtClean="0">
                <a:solidFill>
                  <a:srgbClr val="C00000"/>
                </a:solidFill>
                <a:cs typeface="+mj-cs"/>
              </a:rPr>
              <a:t> syndrome</a:t>
            </a:r>
            <a:endParaRPr lang="ar-IQ" altLang="ar-IQ" dirty="0" smtClean="0">
              <a:solidFill>
                <a:srgbClr val="C00000"/>
              </a:solidFill>
              <a:cs typeface="+mj-cs"/>
            </a:endParaRPr>
          </a:p>
        </p:txBody>
      </p:sp>
      <p:sp>
        <p:nvSpPr>
          <p:cNvPr id="12291" name="عنصر نائب للمحتوى 2"/>
          <p:cNvSpPr>
            <a:spLocks noGrp="1"/>
          </p:cNvSpPr>
          <p:nvPr>
            <p:ph idx="1"/>
          </p:nvPr>
        </p:nvSpPr>
        <p:spPr>
          <a:xfrm>
            <a:off x="228600" y="1600200"/>
            <a:ext cx="8087816" cy="4565104"/>
          </a:xfrm>
        </p:spPr>
        <p:txBody>
          <a:bodyPr>
            <a:normAutofit/>
          </a:bodyPr>
          <a:lstStyle/>
          <a:p>
            <a:pPr algn="l" rtl="0" eaLnBrk="1" hangingPunct="1">
              <a:buFont typeface="Wingdings 2" pitchFamily="18" charset="2"/>
              <a:buNone/>
            </a:pPr>
            <a:r>
              <a:rPr lang="en-US" altLang="ar-IQ" sz="3600" dirty="0" smtClean="0">
                <a:cs typeface="Tahoma" pitchFamily="34" charset="0"/>
              </a:rPr>
              <a:t>When the endometrium has been damaged, in particular  when it has been removed down to or beyond the basal layer, normal regeneration does not occur, and instead there is fibrosis and adhesion formation.</a:t>
            </a:r>
            <a:endParaRPr lang="ar-IQ" altLang="ar-IQ" sz="3600" dirty="0" smtClean="0">
              <a:ea typeface="Majalla UI"/>
              <a:cs typeface="Tahoma" pitchFamily="34" charset="0"/>
            </a:endParaRPr>
          </a:p>
        </p:txBody>
      </p:sp>
    </p:spTree>
    <p:extLst>
      <p:ext uri="{BB962C8B-B14F-4D97-AF65-F5344CB8AC3E}">
        <p14:creationId xmlns:p14="http://schemas.microsoft.com/office/powerpoint/2010/main" val="26199869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251521" y="260648"/>
            <a:ext cx="8640960" cy="5865515"/>
          </a:xfrm>
        </p:spPr>
        <p:txBody>
          <a:bodyPr>
            <a:normAutofit/>
          </a:bodyPr>
          <a:lstStyle/>
          <a:p>
            <a:pPr marL="0" indent="0" algn="l" rtl="0">
              <a:buNone/>
            </a:pPr>
            <a:r>
              <a:rPr lang="en-US" sz="2800" dirty="0">
                <a:solidFill>
                  <a:srgbClr val="FF0000"/>
                </a:solidFill>
              </a:rPr>
              <a:t>CARCINOSARCOMA (MALIGNANT MIXED </a:t>
            </a:r>
            <a:r>
              <a:rPr lang="en-US" sz="2800" dirty="0" smtClean="0">
                <a:solidFill>
                  <a:srgbClr val="FF0000"/>
                </a:solidFill>
              </a:rPr>
              <a:t>MESODERMAL </a:t>
            </a:r>
            <a:r>
              <a:rPr lang="en-US" sz="2800" dirty="0">
                <a:solidFill>
                  <a:srgbClr val="FF0000"/>
                </a:solidFill>
              </a:rPr>
              <a:t>TUMOUR</a:t>
            </a:r>
            <a:r>
              <a:rPr lang="en-US" sz="2800" dirty="0" smtClean="0">
                <a:solidFill>
                  <a:srgbClr val="FF0000"/>
                </a:solidFill>
              </a:rPr>
              <a:t>)</a:t>
            </a:r>
          </a:p>
          <a:p>
            <a:pPr marL="0" indent="0" algn="l" rtl="0">
              <a:buNone/>
            </a:pPr>
            <a:r>
              <a:rPr lang="en-US" sz="2800" dirty="0">
                <a:solidFill>
                  <a:schemeClr val="tx1"/>
                </a:solidFill>
              </a:rPr>
              <a:t>In this variant, both epithelial and stromal elements are malignant</a:t>
            </a:r>
            <a:r>
              <a:rPr lang="en-US" sz="2800" dirty="0" smtClean="0">
                <a:solidFill>
                  <a:schemeClr val="tx1"/>
                </a:solidFill>
              </a:rPr>
              <a:t>.</a:t>
            </a:r>
          </a:p>
          <a:p>
            <a:pPr marL="514350" indent="-514350" algn="l" rtl="0">
              <a:buFont typeface="+mj-lt"/>
              <a:buAutoNum type="arabicPeriod"/>
            </a:pPr>
            <a:r>
              <a:rPr lang="en-US" sz="2800" dirty="0" smtClean="0">
                <a:solidFill>
                  <a:schemeClr val="tx1"/>
                </a:solidFill>
              </a:rPr>
              <a:t> </a:t>
            </a:r>
            <a:r>
              <a:rPr lang="en-US" sz="2800" dirty="0">
                <a:solidFill>
                  <a:schemeClr val="tx1"/>
                </a:solidFill>
              </a:rPr>
              <a:t>It forms a soft </a:t>
            </a:r>
            <a:r>
              <a:rPr lang="en-US" sz="2800" dirty="0" err="1" smtClean="0">
                <a:solidFill>
                  <a:schemeClr val="tx1"/>
                </a:solidFill>
              </a:rPr>
              <a:t>polypoid</a:t>
            </a:r>
            <a:r>
              <a:rPr lang="en-US" sz="2800" dirty="0" smtClean="0">
                <a:solidFill>
                  <a:schemeClr val="tx1"/>
                </a:solidFill>
              </a:rPr>
              <a:t> mass </a:t>
            </a:r>
            <a:r>
              <a:rPr lang="en-US" sz="2800" dirty="0">
                <a:solidFill>
                  <a:schemeClr val="tx1"/>
                </a:solidFill>
              </a:rPr>
              <a:t>that is </a:t>
            </a:r>
            <a:r>
              <a:rPr lang="en-US" sz="2800" dirty="0" smtClean="0">
                <a:solidFill>
                  <a:schemeClr val="tx1"/>
                </a:solidFill>
              </a:rPr>
              <a:t>usually </a:t>
            </a:r>
            <a:r>
              <a:rPr lang="en-US" sz="2800" dirty="0" err="1" smtClean="0">
                <a:solidFill>
                  <a:schemeClr val="tx1"/>
                </a:solidFill>
              </a:rPr>
              <a:t>haemorrhagic</a:t>
            </a:r>
            <a:r>
              <a:rPr lang="en-US" sz="2800" dirty="0" smtClean="0">
                <a:solidFill>
                  <a:schemeClr val="tx1"/>
                </a:solidFill>
              </a:rPr>
              <a:t>.</a:t>
            </a:r>
          </a:p>
          <a:p>
            <a:pPr marL="514350" indent="-514350" algn="l" rtl="0">
              <a:buFont typeface="+mj-lt"/>
              <a:buAutoNum type="arabicPeriod"/>
            </a:pPr>
            <a:r>
              <a:rPr lang="en-US" sz="2800" dirty="0" smtClean="0">
                <a:solidFill>
                  <a:schemeClr val="tx1"/>
                </a:solidFill>
              </a:rPr>
              <a:t> </a:t>
            </a:r>
            <a:r>
              <a:rPr lang="en-US" sz="2800" dirty="0">
                <a:solidFill>
                  <a:schemeClr val="tx1"/>
                </a:solidFill>
              </a:rPr>
              <a:t>Microscopically, most of the growth is </a:t>
            </a:r>
            <a:r>
              <a:rPr lang="en-US" sz="2800" dirty="0" err="1">
                <a:solidFill>
                  <a:schemeClr val="tx1"/>
                </a:solidFill>
              </a:rPr>
              <a:t>sarcomatous</a:t>
            </a:r>
            <a:r>
              <a:rPr lang="en-US" sz="2800" dirty="0">
                <a:solidFill>
                  <a:schemeClr val="tx1"/>
                </a:solidFill>
              </a:rPr>
              <a:t> </a:t>
            </a:r>
            <a:r>
              <a:rPr lang="en-US" sz="2800" dirty="0" smtClean="0">
                <a:solidFill>
                  <a:schemeClr val="tx1"/>
                </a:solidFill>
              </a:rPr>
              <a:t>but there </a:t>
            </a:r>
            <a:r>
              <a:rPr lang="en-US" sz="2800" dirty="0">
                <a:solidFill>
                  <a:schemeClr val="tx1"/>
                </a:solidFill>
              </a:rPr>
              <a:t>are foci of carcinoma – </a:t>
            </a:r>
            <a:r>
              <a:rPr lang="en-US" sz="2800" dirty="0" err="1">
                <a:solidFill>
                  <a:schemeClr val="tx1"/>
                </a:solidFill>
              </a:rPr>
              <a:t>adeno</a:t>
            </a:r>
            <a:r>
              <a:rPr lang="en-US" sz="2800" dirty="0">
                <a:solidFill>
                  <a:schemeClr val="tx1"/>
                </a:solidFill>
              </a:rPr>
              <a:t>, </a:t>
            </a:r>
            <a:r>
              <a:rPr lang="en-US" sz="2800" dirty="0" err="1">
                <a:solidFill>
                  <a:schemeClr val="tx1"/>
                </a:solidFill>
              </a:rPr>
              <a:t>squamoid</a:t>
            </a:r>
            <a:r>
              <a:rPr lang="en-US" sz="2800" dirty="0">
                <a:solidFill>
                  <a:schemeClr val="tx1"/>
                </a:solidFill>
              </a:rPr>
              <a:t>, undifferentiated or various mixtures of these.</a:t>
            </a:r>
          </a:p>
          <a:p>
            <a:pPr marL="514350" indent="-514350" algn="l" rtl="0">
              <a:buFont typeface="+mj-lt"/>
              <a:buAutoNum type="arabicPeriod"/>
            </a:pPr>
            <a:r>
              <a:rPr lang="en-US" sz="2800" dirty="0">
                <a:solidFill>
                  <a:schemeClr val="tx1"/>
                </a:solidFill>
              </a:rPr>
              <a:t>The prognosis is poor</a:t>
            </a:r>
            <a:r>
              <a:rPr lang="en-US" sz="2800" dirty="0" smtClean="0">
                <a:solidFill>
                  <a:schemeClr val="tx1"/>
                </a:solidFill>
              </a:rPr>
              <a:t>.</a:t>
            </a:r>
          </a:p>
          <a:p>
            <a:pPr marL="514350" indent="-514350" algn="l" rtl="0">
              <a:buFont typeface="+mj-lt"/>
              <a:buAutoNum type="arabicPeriod"/>
            </a:pPr>
            <a:r>
              <a:rPr lang="en-US" sz="2800" dirty="0" smtClean="0">
                <a:solidFill>
                  <a:schemeClr val="tx1"/>
                </a:solidFill>
              </a:rPr>
              <a:t> </a:t>
            </a:r>
            <a:r>
              <a:rPr lang="en-US" sz="2800" dirty="0">
                <a:solidFill>
                  <a:schemeClr val="tx1"/>
                </a:solidFill>
              </a:rPr>
              <a:t>Treatment is surgical with hysterectomy, bilateral </a:t>
            </a:r>
            <a:r>
              <a:rPr lang="en-US" sz="2800" dirty="0" err="1" smtClean="0">
                <a:solidFill>
                  <a:schemeClr val="tx1"/>
                </a:solidFill>
              </a:rPr>
              <a:t>salpingooophorectomy</a:t>
            </a:r>
            <a:r>
              <a:rPr lang="en-US" sz="2800" dirty="0">
                <a:solidFill>
                  <a:schemeClr val="tx1"/>
                </a:solidFill>
              </a:rPr>
              <a:t> </a:t>
            </a:r>
            <a:r>
              <a:rPr lang="en-US" sz="2800" dirty="0" smtClean="0">
                <a:solidFill>
                  <a:schemeClr val="tx1"/>
                </a:solidFill>
              </a:rPr>
              <a:t>and </a:t>
            </a:r>
            <a:r>
              <a:rPr lang="en-US" sz="2800" dirty="0">
                <a:solidFill>
                  <a:schemeClr val="tx1"/>
                </a:solidFill>
              </a:rPr>
              <a:t>pelvic lymphadenectomy</a:t>
            </a:r>
            <a:endParaRPr lang="ar-IQ" sz="2800" dirty="0">
              <a:solidFill>
                <a:schemeClr val="tx1"/>
              </a:solidFill>
            </a:endParaRPr>
          </a:p>
        </p:txBody>
      </p:sp>
    </p:spTree>
    <p:extLst>
      <p:ext uri="{BB962C8B-B14F-4D97-AF65-F5344CB8AC3E}">
        <p14:creationId xmlns:p14="http://schemas.microsoft.com/office/powerpoint/2010/main" val="374011544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338328"/>
            <a:ext cx="8229600" cy="714408"/>
          </a:xfrm>
        </p:spPr>
        <p:txBody>
          <a:bodyPr>
            <a:normAutofit/>
          </a:bodyPr>
          <a:lstStyle/>
          <a:p>
            <a:pPr algn="l"/>
            <a:r>
              <a:rPr lang="en-US" sz="3200" dirty="0">
                <a:solidFill>
                  <a:srgbClr val="FF0000"/>
                </a:solidFill>
              </a:rPr>
              <a:t>LEIOMYOSARCOMA</a:t>
            </a:r>
            <a:endParaRPr lang="ar-IQ" sz="3200" dirty="0">
              <a:solidFill>
                <a:srgbClr val="FF0000"/>
              </a:solidFill>
            </a:endParaRPr>
          </a:p>
        </p:txBody>
      </p:sp>
      <p:sp>
        <p:nvSpPr>
          <p:cNvPr id="2" name="عنصر نائب للمحتوى 1"/>
          <p:cNvSpPr>
            <a:spLocks noGrp="1"/>
          </p:cNvSpPr>
          <p:nvPr>
            <p:ph idx="1"/>
          </p:nvPr>
        </p:nvSpPr>
        <p:spPr>
          <a:xfrm>
            <a:off x="179513" y="1124744"/>
            <a:ext cx="8712968" cy="5472608"/>
          </a:xfrm>
        </p:spPr>
        <p:txBody>
          <a:bodyPr>
            <a:normAutofit fontScale="92500" lnSpcReduction="20000"/>
          </a:bodyPr>
          <a:lstStyle/>
          <a:p>
            <a:pPr algn="l" rtl="0"/>
            <a:r>
              <a:rPr lang="en-US" dirty="0">
                <a:solidFill>
                  <a:srgbClr val="C00000"/>
                </a:solidFill>
              </a:rPr>
              <a:t>Usually these cases do not present with postmenopausal bleeding and are found in </a:t>
            </a:r>
            <a:r>
              <a:rPr lang="en-US" dirty="0" smtClean="0">
                <a:solidFill>
                  <a:srgbClr val="C00000"/>
                </a:solidFill>
              </a:rPr>
              <a:t>patients thought </a:t>
            </a:r>
            <a:r>
              <a:rPr lang="en-US" dirty="0">
                <a:solidFill>
                  <a:srgbClr val="C00000"/>
                </a:solidFill>
              </a:rPr>
              <a:t>to have a uterine fibroid</a:t>
            </a:r>
            <a:r>
              <a:rPr lang="en-US" dirty="0" smtClean="0">
                <a:solidFill>
                  <a:srgbClr val="C00000"/>
                </a:solidFill>
              </a:rPr>
              <a:t>.</a:t>
            </a:r>
          </a:p>
          <a:p>
            <a:pPr algn="l" rtl="0"/>
            <a:r>
              <a:rPr lang="en-US" dirty="0" smtClean="0">
                <a:solidFill>
                  <a:srgbClr val="0070C0"/>
                </a:solidFill>
              </a:rPr>
              <a:t> </a:t>
            </a:r>
            <a:r>
              <a:rPr lang="en-US" dirty="0">
                <a:solidFill>
                  <a:srgbClr val="0070C0"/>
                </a:solidFill>
              </a:rPr>
              <a:t>Fibroids of a very large size or those which increase </a:t>
            </a:r>
            <a:r>
              <a:rPr lang="en-US" dirty="0" smtClean="0">
                <a:solidFill>
                  <a:srgbClr val="0070C0"/>
                </a:solidFill>
              </a:rPr>
              <a:t>rapidly in </a:t>
            </a:r>
            <a:r>
              <a:rPr lang="en-US" dirty="0">
                <a:solidFill>
                  <a:srgbClr val="0070C0"/>
                </a:solidFill>
              </a:rPr>
              <a:t>size should be suspected as having a higher chance of malignant change.</a:t>
            </a:r>
          </a:p>
          <a:p>
            <a:pPr algn="l" rtl="0"/>
            <a:r>
              <a:rPr lang="en-US" dirty="0">
                <a:solidFill>
                  <a:srgbClr val="00B050"/>
                </a:solidFill>
              </a:rPr>
              <a:t>Treatment is usually hysterectomy and bilateral </a:t>
            </a:r>
            <a:r>
              <a:rPr lang="en-US" dirty="0" err="1">
                <a:solidFill>
                  <a:srgbClr val="00B050"/>
                </a:solidFill>
              </a:rPr>
              <a:t>salpingo</a:t>
            </a:r>
            <a:r>
              <a:rPr lang="en-US" dirty="0">
                <a:solidFill>
                  <a:srgbClr val="00B050"/>
                </a:solidFill>
              </a:rPr>
              <a:t>-oophorectomy</a:t>
            </a:r>
            <a:r>
              <a:rPr lang="en-US" dirty="0" smtClean="0">
                <a:solidFill>
                  <a:srgbClr val="00B050"/>
                </a:solidFill>
              </a:rPr>
              <a:t>.</a:t>
            </a:r>
          </a:p>
          <a:p>
            <a:pPr algn="l" rtl="0"/>
            <a:r>
              <a:rPr lang="en-US" dirty="0" smtClean="0">
                <a:solidFill>
                  <a:schemeClr val="accent4">
                    <a:lumMod val="75000"/>
                  </a:schemeClr>
                </a:solidFill>
              </a:rPr>
              <a:t> </a:t>
            </a:r>
            <a:r>
              <a:rPr lang="en-US" dirty="0">
                <a:solidFill>
                  <a:schemeClr val="accent4">
                    <a:lumMod val="75000"/>
                  </a:schemeClr>
                </a:solidFill>
              </a:rPr>
              <a:t>It is often </a:t>
            </a:r>
            <a:r>
              <a:rPr lang="en-US" dirty="0" smtClean="0">
                <a:solidFill>
                  <a:schemeClr val="accent4">
                    <a:lumMod val="75000"/>
                  </a:schemeClr>
                </a:solidFill>
              </a:rPr>
              <a:t>not suspected </a:t>
            </a:r>
            <a:r>
              <a:rPr lang="en-US" dirty="0">
                <a:solidFill>
                  <a:schemeClr val="accent4">
                    <a:lumMod val="75000"/>
                  </a:schemeClr>
                </a:solidFill>
              </a:rPr>
              <a:t>at diagnosis. If detected postoperatively, then CT scan of chest, abdomen and </a:t>
            </a:r>
            <a:r>
              <a:rPr lang="en-US" dirty="0" smtClean="0">
                <a:solidFill>
                  <a:schemeClr val="accent4">
                    <a:lumMod val="75000"/>
                  </a:schemeClr>
                </a:solidFill>
              </a:rPr>
              <a:t>pelvis should </a:t>
            </a:r>
            <a:r>
              <a:rPr lang="en-US" dirty="0">
                <a:solidFill>
                  <a:schemeClr val="accent4">
                    <a:lumMod val="75000"/>
                  </a:schemeClr>
                </a:solidFill>
              </a:rPr>
              <a:t>be undertaken to look for metastases</a:t>
            </a:r>
            <a:r>
              <a:rPr lang="en-US" dirty="0" smtClean="0">
                <a:solidFill>
                  <a:schemeClr val="accent4">
                    <a:lumMod val="75000"/>
                  </a:schemeClr>
                </a:solidFill>
              </a:rPr>
              <a:t>.</a:t>
            </a:r>
          </a:p>
          <a:p>
            <a:pPr algn="l" rtl="0"/>
            <a:r>
              <a:rPr lang="en-US" dirty="0" smtClean="0"/>
              <a:t> </a:t>
            </a:r>
            <a:r>
              <a:rPr lang="en-US" dirty="0"/>
              <a:t>10% of cases at diagnosis may have </a:t>
            </a:r>
            <a:r>
              <a:rPr lang="en-US" dirty="0" smtClean="0"/>
              <a:t>pulmonary metastases</a:t>
            </a:r>
            <a:r>
              <a:rPr lang="en-US" dirty="0"/>
              <a:t>. </a:t>
            </a:r>
            <a:r>
              <a:rPr lang="en-US" dirty="0" err="1"/>
              <a:t>Haematogenous</a:t>
            </a:r>
            <a:r>
              <a:rPr lang="en-US" dirty="0"/>
              <a:t> spread is most common</a:t>
            </a:r>
            <a:endParaRPr lang="ar-IQ" dirty="0"/>
          </a:p>
        </p:txBody>
      </p:sp>
    </p:spTree>
    <p:extLst>
      <p:ext uri="{BB962C8B-B14F-4D97-AF65-F5344CB8AC3E}">
        <p14:creationId xmlns:p14="http://schemas.microsoft.com/office/powerpoint/2010/main" val="45081817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endParaRPr lang="ar-IQ"/>
          </a:p>
        </p:txBody>
      </p:sp>
      <p:sp>
        <p:nvSpPr>
          <p:cNvPr id="2" name="عنصر نائب للمحتوى 1"/>
          <p:cNvSpPr>
            <a:spLocks noGrp="1"/>
          </p:cNvSpPr>
          <p:nvPr>
            <p:ph idx="1"/>
          </p:nvPr>
        </p:nvSpPr>
        <p:spPr/>
        <p:txBody>
          <a:bodyPr/>
          <a:lstStyle/>
          <a:p>
            <a:endParaRPr lang="ar-IQ"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2414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عنوان 1"/>
          <p:cNvSpPr>
            <a:spLocks noGrp="1"/>
          </p:cNvSpPr>
          <p:nvPr>
            <p:ph type="title"/>
          </p:nvPr>
        </p:nvSpPr>
        <p:spPr>
          <a:xfrm>
            <a:off x="228600" y="0"/>
            <a:ext cx="8229600" cy="1143000"/>
          </a:xfrm>
        </p:spPr>
        <p:txBody>
          <a:bodyPr rtlCol="0"/>
          <a:lstStyle/>
          <a:p>
            <a:pPr marL="320040" indent="-320040" algn="l" rtl="0" eaLnBrk="1" fontAlgn="auto" hangingPunct="1">
              <a:spcAft>
                <a:spcPts val="0"/>
              </a:spcAft>
              <a:buClr>
                <a:schemeClr val="accent6">
                  <a:lumMod val="75000"/>
                </a:schemeClr>
              </a:buClr>
              <a:defRPr/>
            </a:pPr>
            <a:r>
              <a:rPr lang="en-US" altLang="ar-IQ" dirty="0" err="1" smtClean="0">
                <a:cs typeface="+mj-cs"/>
              </a:rPr>
              <a:t>Asherman's</a:t>
            </a:r>
            <a:r>
              <a:rPr lang="en-US" altLang="ar-IQ" dirty="0" smtClean="0">
                <a:cs typeface="+mj-cs"/>
              </a:rPr>
              <a:t> syndrome</a:t>
            </a:r>
            <a:endParaRPr lang="ar-IQ" altLang="ar-IQ" dirty="0" smtClean="0">
              <a:cs typeface="+mj-cs"/>
            </a:endParaRPr>
          </a:p>
        </p:txBody>
      </p:sp>
      <p:sp>
        <p:nvSpPr>
          <p:cNvPr id="14339" name="عنصر نائب للمحتوى 2"/>
          <p:cNvSpPr>
            <a:spLocks noGrp="1"/>
          </p:cNvSpPr>
          <p:nvPr>
            <p:ph idx="1"/>
          </p:nvPr>
        </p:nvSpPr>
        <p:spPr>
          <a:xfrm>
            <a:off x="304800" y="1447800"/>
            <a:ext cx="8229600" cy="4389438"/>
          </a:xfrm>
        </p:spPr>
        <p:txBody>
          <a:bodyPr rtlCol="0">
            <a:normAutofit/>
          </a:bodyPr>
          <a:lstStyle/>
          <a:p>
            <a:pPr indent="-182880" algn="l" rtl="0" eaLnBrk="1" fontAlgn="auto" hangingPunct="1">
              <a:buClr>
                <a:schemeClr val="accent6">
                  <a:lumMod val="75000"/>
                </a:schemeClr>
              </a:buClr>
              <a:buFont typeface="Wingdings 2" pitchFamily="18" charset="2"/>
              <a:buNone/>
              <a:defRPr/>
            </a:pPr>
            <a:r>
              <a:rPr lang="en-US" altLang="ar-IQ" sz="3600" b="1" dirty="0" smtClean="0">
                <a:solidFill>
                  <a:schemeClr val="tx1">
                    <a:lumMod val="75000"/>
                    <a:lumOff val="25000"/>
                  </a:schemeClr>
                </a:solidFill>
                <a:cs typeface="+mn-cs"/>
              </a:rPr>
              <a:t>causes:</a:t>
            </a:r>
          </a:p>
          <a:p>
            <a:pPr marL="331470" indent="-514350" algn="l" rtl="0" eaLnBrk="1" fontAlgn="auto" hangingPunct="1">
              <a:buClr>
                <a:schemeClr val="accent6">
                  <a:lumMod val="75000"/>
                </a:schemeClr>
              </a:buClr>
              <a:buFont typeface="+mj-lt"/>
              <a:buAutoNum type="arabicPeriod"/>
              <a:defRPr/>
            </a:pPr>
            <a:r>
              <a:rPr lang="en-US" altLang="ar-IQ" sz="3200" dirty="0" smtClean="0">
                <a:solidFill>
                  <a:schemeClr val="tx1">
                    <a:lumMod val="75000"/>
                    <a:lumOff val="25000"/>
                  </a:schemeClr>
                </a:solidFill>
                <a:cs typeface="+mn-cs"/>
              </a:rPr>
              <a:t>Endometrial resection by using a diathermy loop or is ablated with a laser.</a:t>
            </a:r>
          </a:p>
          <a:p>
            <a:pPr marL="331470" indent="-514350" algn="l" rtl="0" eaLnBrk="1" fontAlgn="auto" hangingPunct="1">
              <a:buClr>
                <a:schemeClr val="accent6">
                  <a:lumMod val="75000"/>
                </a:schemeClr>
              </a:buClr>
              <a:buFont typeface="+mj-lt"/>
              <a:buAutoNum type="arabicPeriod"/>
              <a:defRPr/>
            </a:pPr>
            <a:r>
              <a:rPr lang="en-US" altLang="ar-IQ" sz="3200" dirty="0" smtClean="0">
                <a:solidFill>
                  <a:schemeClr val="tx1">
                    <a:lumMod val="75000"/>
                    <a:lumOff val="25000"/>
                  </a:schemeClr>
                </a:solidFill>
                <a:cs typeface="+mn-cs"/>
              </a:rPr>
              <a:t>Consequence of excessive curettage, especially for retained placental tissue or  miscarriage or secondary postpartum hemorrhage. </a:t>
            </a:r>
          </a:p>
          <a:p>
            <a:pPr marL="331470" indent="-514350" algn="l" rtl="0" eaLnBrk="1" fontAlgn="auto" hangingPunct="1">
              <a:buClr>
                <a:schemeClr val="accent6">
                  <a:lumMod val="75000"/>
                </a:schemeClr>
              </a:buClr>
              <a:buFont typeface="+mj-lt"/>
              <a:buAutoNum type="arabicPeriod"/>
              <a:defRPr/>
            </a:pPr>
            <a:r>
              <a:rPr lang="en-US" altLang="ar-IQ" sz="3200" dirty="0" smtClean="0">
                <a:solidFill>
                  <a:schemeClr val="tx1">
                    <a:lumMod val="75000"/>
                    <a:lumOff val="25000"/>
                  </a:schemeClr>
                </a:solidFill>
                <a:cs typeface="+mn-cs"/>
              </a:rPr>
              <a:t> tuberculosis and </a:t>
            </a:r>
            <a:r>
              <a:rPr lang="en-US" altLang="ar-IQ" sz="3200" dirty="0" err="1" smtClean="0">
                <a:solidFill>
                  <a:schemeClr val="tx1">
                    <a:lumMod val="75000"/>
                    <a:lumOff val="25000"/>
                  </a:schemeClr>
                </a:solidFill>
                <a:cs typeface="+mn-cs"/>
              </a:rPr>
              <a:t>schistosomiasis</a:t>
            </a:r>
            <a:r>
              <a:rPr lang="en-US" altLang="ar-IQ" sz="3600" dirty="0" smtClean="0">
                <a:solidFill>
                  <a:schemeClr val="tx1">
                    <a:lumMod val="75000"/>
                    <a:lumOff val="25000"/>
                  </a:schemeClr>
                </a:solidFill>
                <a:cs typeface="+mn-cs"/>
              </a:rPr>
              <a:t>.</a:t>
            </a:r>
            <a:endParaRPr lang="ar-IQ" altLang="ar-IQ" sz="3600" dirty="0" smtClean="0">
              <a:solidFill>
                <a:schemeClr val="tx1">
                  <a:lumMod val="75000"/>
                  <a:lumOff val="25000"/>
                </a:schemeClr>
              </a:solidFill>
              <a:ea typeface="Majalla UI"/>
              <a:cs typeface="+mn-cs"/>
            </a:endParaRPr>
          </a:p>
        </p:txBody>
      </p:sp>
    </p:spTree>
    <p:extLst>
      <p:ext uri="{BB962C8B-B14F-4D97-AF65-F5344CB8AC3E}">
        <p14:creationId xmlns:p14="http://schemas.microsoft.com/office/powerpoint/2010/main" val="3075852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عنوان 1"/>
          <p:cNvSpPr>
            <a:spLocks noGrp="1"/>
          </p:cNvSpPr>
          <p:nvPr>
            <p:ph type="title"/>
          </p:nvPr>
        </p:nvSpPr>
        <p:spPr>
          <a:xfrm>
            <a:off x="457200" y="228600"/>
            <a:ext cx="6512511" cy="1143000"/>
          </a:xfrm>
        </p:spPr>
        <p:txBody>
          <a:bodyPr rtlCol="0">
            <a:normAutofit/>
          </a:bodyPr>
          <a:lstStyle/>
          <a:p>
            <a:pPr marL="320040" indent="-320040" algn="l" rtl="0" eaLnBrk="1" fontAlgn="auto" hangingPunct="1">
              <a:spcAft>
                <a:spcPts val="0"/>
              </a:spcAft>
              <a:buClr>
                <a:schemeClr val="accent6">
                  <a:lumMod val="75000"/>
                </a:schemeClr>
              </a:buClr>
              <a:defRPr/>
            </a:pPr>
            <a:r>
              <a:rPr lang="en-US" altLang="ar-IQ" dirty="0" smtClean="0">
                <a:cs typeface="+mj-cs"/>
              </a:rPr>
              <a:t>Clinical presentation</a:t>
            </a:r>
            <a:endParaRPr lang="ar-IQ" altLang="ar-IQ" dirty="0" smtClean="0">
              <a:cs typeface="+mj-cs"/>
            </a:endParaRPr>
          </a:p>
        </p:txBody>
      </p:sp>
      <p:sp>
        <p:nvSpPr>
          <p:cNvPr id="14339" name="عنصر نائب للمحتوى 2"/>
          <p:cNvSpPr>
            <a:spLocks noGrp="1"/>
          </p:cNvSpPr>
          <p:nvPr>
            <p:ph idx="1"/>
          </p:nvPr>
        </p:nvSpPr>
        <p:spPr>
          <a:xfrm>
            <a:off x="990600" y="1524000"/>
            <a:ext cx="6400800" cy="3475038"/>
          </a:xfrm>
        </p:spPr>
        <p:txBody>
          <a:bodyPr/>
          <a:lstStyle/>
          <a:p>
            <a:pPr algn="l" rtl="0" eaLnBrk="1" hangingPunct="1"/>
            <a:r>
              <a:rPr lang="en-US" altLang="ar-IQ" smtClean="0">
                <a:cs typeface="Tahoma" pitchFamily="34" charset="0"/>
              </a:rPr>
              <a:t>Amnnorrahea</a:t>
            </a:r>
          </a:p>
          <a:p>
            <a:pPr algn="l" rtl="0" eaLnBrk="1" hangingPunct="1"/>
            <a:r>
              <a:rPr lang="en-US" altLang="ar-IQ" smtClean="0">
                <a:cs typeface="Tahoma" pitchFamily="34" charset="0"/>
              </a:rPr>
              <a:t>Oligomenorrhea</a:t>
            </a:r>
          </a:p>
          <a:p>
            <a:pPr algn="l" rtl="0" eaLnBrk="1" hangingPunct="1"/>
            <a:r>
              <a:rPr lang="en-US" altLang="ar-IQ" smtClean="0">
                <a:cs typeface="Tahoma" pitchFamily="34" charset="0"/>
              </a:rPr>
              <a:t>dysmenorrhea</a:t>
            </a:r>
          </a:p>
          <a:p>
            <a:pPr algn="l" rtl="0" eaLnBrk="1" hangingPunct="1"/>
            <a:r>
              <a:rPr lang="en-US" altLang="ar-IQ" smtClean="0">
                <a:cs typeface="Tahoma" pitchFamily="34" charset="0"/>
              </a:rPr>
              <a:t>Infertility</a:t>
            </a:r>
          </a:p>
          <a:p>
            <a:pPr algn="l" rtl="0" eaLnBrk="1" hangingPunct="1"/>
            <a:r>
              <a:rPr lang="en-US" altLang="ar-IQ" smtClean="0">
                <a:cs typeface="Tahoma" pitchFamily="34" charset="0"/>
              </a:rPr>
              <a:t>Placental pathology in subsequent pregnancy</a:t>
            </a:r>
            <a:endParaRPr lang="ar-IQ" altLang="ar-IQ" smtClean="0">
              <a:ea typeface="Majalla UI"/>
              <a:cs typeface="Tahoma" pitchFamily="34" charset="0"/>
            </a:endParaRPr>
          </a:p>
        </p:txBody>
      </p:sp>
    </p:spTree>
    <p:extLst>
      <p:ext uri="{BB962C8B-B14F-4D97-AF65-F5344CB8AC3E}">
        <p14:creationId xmlns:p14="http://schemas.microsoft.com/office/powerpoint/2010/main" val="25978948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1_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1629</TotalTime>
  <Words>3243</Words>
  <Application>Microsoft Office PowerPoint</Application>
  <PresentationFormat>عرض على الشاشة (3:4)‏</PresentationFormat>
  <Paragraphs>448</Paragraphs>
  <Slides>72</Slides>
  <Notes>22</Notes>
  <HiddenSlides>0</HiddenSlides>
  <MMClips>0</MMClips>
  <ScaleCrop>false</ScaleCrop>
  <HeadingPairs>
    <vt:vector size="4" baseType="variant">
      <vt:variant>
        <vt:lpstr>نسق</vt:lpstr>
      </vt:variant>
      <vt:variant>
        <vt:i4>2</vt:i4>
      </vt:variant>
      <vt:variant>
        <vt:lpstr>عناوين الشرائح</vt:lpstr>
      </vt:variant>
      <vt:variant>
        <vt:i4>72</vt:i4>
      </vt:variant>
    </vt:vector>
  </HeadingPairs>
  <TitlesOfParts>
    <vt:vector size="74" baseType="lpstr">
      <vt:lpstr>انقلاب</vt:lpstr>
      <vt:lpstr>1_انقلاب</vt:lpstr>
      <vt:lpstr>عرض تقديمي في PowerPoint</vt:lpstr>
      <vt:lpstr>Benign and Malignant  Lesions of the Uterus</vt:lpstr>
      <vt:lpstr>Endometrium</vt:lpstr>
      <vt:lpstr>Endometrial Polyps</vt:lpstr>
      <vt:lpstr>عرض تقديمي في PowerPoint</vt:lpstr>
      <vt:lpstr>Endometrial Polyps</vt:lpstr>
      <vt:lpstr>Asherman's syndrome</vt:lpstr>
      <vt:lpstr>Asherman's syndrome</vt:lpstr>
      <vt:lpstr>Clinical presentation</vt:lpstr>
      <vt:lpstr>Diagnosis</vt:lpstr>
      <vt:lpstr>management</vt:lpstr>
      <vt:lpstr>Hematometra </vt:lpstr>
      <vt:lpstr>Hematometra </vt:lpstr>
      <vt:lpstr>Hematometra</vt:lpstr>
      <vt:lpstr>pyometra</vt:lpstr>
      <vt:lpstr>Leiomyoma (fibroid)</vt:lpstr>
      <vt:lpstr>a lower risk of fibroids</vt:lpstr>
      <vt:lpstr>Leiomyoma</vt:lpstr>
      <vt:lpstr>Types of Myoma</vt:lpstr>
      <vt:lpstr>عرض تقديمي في PowerPoint</vt:lpstr>
      <vt:lpstr>Leiomyoma</vt:lpstr>
      <vt:lpstr>Leiomyoma</vt:lpstr>
      <vt:lpstr>Leiomyoma</vt:lpstr>
      <vt:lpstr>عرض تقديمي في PowerPoint</vt:lpstr>
      <vt:lpstr>Leiomyoma</vt:lpstr>
      <vt:lpstr>عرض تقديمي في PowerPoint</vt:lpstr>
      <vt:lpstr>Fibroid location influences signs and symptoms</vt:lpstr>
      <vt:lpstr>Complications of fibroids</vt:lpstr>
      <vt:lpstr>Effect of pregnancy on fibroid </vt:lpstr>
      <vt:lpstr>Effects of Fibroid on Pregnancy </vt:lpstr>
      <vt:lpstr>Leiomyoma</vt:lpstr>
      <vt:lpstr>TREATMENT</vt:lpstr>
      <vt:lpstr>عرض تقديمي في PowerPoint</vt:lpstr>
      <vt:lpstr>عرض تقديمي في PowerPoint</vt:lpstr>
      <vt:lpstr>عرض تقديمي في PowerPoint</vt:lpstr>
      <vt:lpstr>Leiomyoma</vt:lpstr>
      <vt:lpstr>Leiomyoma</vt:lpstr>
      <vt:lpstr>Medical treatment</vt:lpstr>
      <vt:lpstr>عرض تقديمي في PowerPoint</vt:lpstr>
      <vt:lpstr>عرض تقديمي في PowerPoint</vt:lpstr>
      <vt:lpstr>New developments </vt:lpstr>
      <vt:lpstr>عرض تقديمي في PowerPoint</vt:lpstr>
      <vt:lpstr>ENDOMETRIAL HYPERPLASIA</vt:lpstr>
      <vt:lpstr>ENDOMETRIAL HYPERPLASIA</vt:lpstr>
      <vt:lpstr>عرض تقديمي في PowerPoint</vt:lpstr>
      <vt:lpstr>عرض تقديمي في PowerPoint</vt:lpstr>
      <vt:lpstr>عرض تقديمي في PowerPoint</vt:lpstr>
      <vt:lpstr>INVESTIGATION</vt:lpstr>
      <vt:lpstr>TREATMENT</vt:lpstr>
      <vt:lpstr>CARCINOMA OF THE ENDOMETRIUM</vt:lpstr>
      <vt:lpstr>CARCINOMA OF THE ENDOMETRIUM</vt:lpstr>
      <vt:lpstr>عرض تقديمي في PowerPoint</vt:lpstr>
      <vt:lpstr>PRESENTATION OF ENDOMETRIAL CA</vt:lpstr>
      <vt:lpstr>عرض تقديمي في PowerPoint</vt:lpstr>
      <vt:lpstr>عرض تقديمي في PowerPoint</vt:lpstr>
      <vt:lpstr>عرض تقديمي في PowerPoint</vt:lpstr>
      <vt:lpstr>عرض تقديمي في PowerPoint</vt:lpstr>
      <vt:lpstr>عرض تقديمي في PowerPoint</vt:lpstr>
      <vt:lpstr>Stages of endometrial carcinoma</vt:lpstr>
      <vt:lpstr>SPREAD OF ENDOMETRIAL CARCINOMA</vt:lpstr>
      <vt:lpstr>عرض تقديمي في PowerPoint</vt:lpstr>
      <vt:lpstr>AETIOLOGICAL FACTORS IN ENDOMETRIAL CARCINOMA</vt:lpstr>
      <vt:lpstr>PROGNOSIS OF ENDOMETRIAL CARCINOMA</vt:lpstr>
      <vt:lpstr>عرض تقديمي في PowerPoint</vt:lpstr>
      <vt:lpstr>In stage I , surgery is the mainstay of treatment </vt:lpstr>
      <vt:lpstr>عرض تقديمي في PowerPoint</vt:lpstr>
      <vt:lpstr>SARCOMA OF THE UTERUS</vt:lpstr>
      <vt:lpstr>عرض تقديمي في PowerPoint</vt:lpstr>
      <vt:lpstr>عرض تقديمي في PowerPoint</vt:lpstr>
      <vt:lpstr>عرض تقديمي في PowerPoint</vt:lpstr>
      <vt:lpstr>LEIOMYOSARCOMA</vt:lpstr>
      <vt:lpstr>عرض تقديمي في PowerPoint</vt:lpstr>
    </vt:vector>
  </TitlesOfParts>
  <Company>المستقبل للحاسبات - سنجار</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ENDOMETRIAL HYPERPLASIA AND ENDOMETERIAL CARCINOMA</dc:title>
  <dc:creator>hp</dc:creator>
  <cp:lastModifiedBy>Smart</cp:lastModifiedBy>
  <cp:revision>29</cp:revision>
  <dcterms:created xsi:type="dcterms:W3CDTF">2018-01-19T17:06:27Z</dcterms:created>
  <dcterms:modified xsi:type="dcterms:W3CDTF">2022-01-08T12:02:15Z</dcterms:modified>
</cp:coreProperties>
</file>